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42"/>
  </p:notesMasterIdLst>
  <p:handoutMasterIdLst>
    <p:handoutMasterId r:id="rId43"/>
  </p:handoutMasterIdLst>
  <p:sldIdLst>
    <p:sldId id="670" r:id="rId2"/>
    <p:sldId id="261" r:id="rId3"/>
    <p:sldId id="258" r:id="rId4"/>
    <p:sldId id="259" r:id="rId5"/>
    <p:sldId id="260" r:id="rId6"/>
    <p:sldId id="262" r:id="rId7"/>
    <p:sldId id="263" r:id="rId8"/>
    <p:sldId id="667" r:id="rId9"/>
    <p:sldId id="650" r:id="rId10"/>
    <p:sldId id="649" r:id="rId11"/>
    <p:sldId id="689" r:id="rId12"/>
    <p:sldId id="668" r:id="rId13"/>
    <p:sldId id="674" r:id="rId14"/>
    <p:sldId id="675" r:id="rId15"/>
    <p:sldId id="677" r:id="rId16"/>
    <p:sldId id="651" r:id="rId17"/>
    <p:sldId id="652" r:id="rId18"/>
    <p:sldId id="654" r:id="rId19"/>
    <p:sldId id="653" r:id="rId20"/>
    <p:sldId id="655" r:id="rId21"/>
    <p:sldId id="678" r:id="rId22"/>
    <p:sldId id="657" r:id="rId23"/>
    <p:sldId id="672" r:id="rId24"/>
    <p:sldId id="673" r:id="rId25"/>
    <p:sldId id="656" r:id="rId26"/>
    <p:sldId id="658" r:id="rId27"/>
    <p:sldId id="679" r:id="rId28"/>
    <p:sldId id="659" r:id="rId29"/>
    <p:sldId id="687" r:id="rId30"/>
    <p:sldId id="660" r:id="rId31"/>
    <p:sldId id="682" r:id="rId32"/>
    <p:sldId id="661" r:id="rId33"/>
    <p:sldId id="683" r:id="rId34"/>
    <p:sldId id="685" r:id="rId35"/>
    <p:sldId id="680" r:id="rId36"/>
    <p:sldId id="688" r:id="rId37"/>
    <p:sldId id="665" r:id="rId38"/>
    <p:sldId id="666" r:id="rId39"/>
    <p:sldId id="305" r:id="rId40"/>
    <p:sldId id="686" r:id="rId41"/>
  </p:sldIdLst>
  <p:sldSz cx="9144000" cy="5715000" type="screen16x10"/>
  <p:notesSz cx="6858000" cy="9144000"/>
  <p:custDataLst>
    <p:tags r:id="rId44"/>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5" autoAdjust="0"/>
    <p:restoredTop sz="94830" autoAdjust="0"/>
  </p:normalViewPr>
  <p:slideViewPr>
    <p:cSldViewPr>
      <p:cViewPr varScale="1">
        <p:scale>
          <a:sx n="135" d="100"/>
          <a:sy n="135" d="100"/>
        </p:scale>
        <p:origin x="176" y="360"/>
      </p:cViewPr>
      <p:guideLst>
        <p:guide orient="horz" pos="1800"/>
        <p:guide pos="2880"/>
      </p:guideLst>
    </p:cSldViewPr>
  </p:slideViewPr>
  <p:outlineViewPr>
    <p:cViewPr>
      <p:scale>
        <a:sx n="33" d="100"/>
        <a:sy n="33" d="100"/>
      </p:scale>
      <p:origin x="0" y="23856"/>
    </p:cViewPr>
  </p:outlineViewPr>
  <p:notesTextViewPr>
    <p:cViewPr>
      <p:scale>
        <a:sx n="1" d="1"/>
        <a:sy n="1" d="1"/>
      </p:scale>
      <p:origin x="0" y="0"/>
    </p:cViewPr>
  </p:notesTextViewPr>
  <p:sorterViewPr>
    <p:cViewPr>
      <p:scale>
        <a:sx n="100" d="100"/>
        <a:sy n="100" d="100"/>
      </p:scale>
      <p:origin x="0" y="4518"/>
    </p:cViewPr>
  </p:sorterViewPr>
  <p:notesViewPr>
    <p:cSldViewPr>
      <p:cViewPr varScale="1">
        <p:scale>
          <a:sx n="57" d="100"/>
          <a:sy n="57" d="100"/>
        </p:scale>
        <p:origin x="-14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1A920-5D87-3FF8-A7E3-32D441434D02}"/>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3" name="Date Placeholder 2">
            <a:extLst>
              <a:ext uri="{FF2B5EF4-FFF2-40B4-BE49-F238E27FC236}">
                <a16:creationId xmlns:a16="http://schemas.microsoft.com/office/drawing/2014/main" id="{8A189D78-59C1-65A5-F495-7D61AD41385F}"/>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E31C693-CA45-6D47-A16B-4BAADA408F9F}" type="datetimeFigureOut">
              <a:rPr lang="en-US" altLang="en-US"/>
              <a:pPr>
                <a:defRPr/>
              </a:pPr>
              <a:t>4/8/24</a:t>
            </a:fld>
            <a:endParaRPr lang="en-US" altLang="en-US"/>
          </a:p>
        </p:txBody>
      </p:sp>
      <p:sp>
        <p:nvSpPr>
          <p:cNvPr id="4" name="Footer Placeholder 3">
            <a:extLst>
              <a:ext uri="{FF2B5EF4-FFF2-40B4-BE49-F238E27FC236}">
                <a16:creationId xmlns:a16="http://schemas.microsoft.com/office/drawing/2014/main" id="{C44FC2C4-F2F3-BC42-E646-0D084414129C}"/>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5" name="Slide Number Placeholder 4">
            <a:extLst>
              <a:ext uri="{FF2B5EF4-FFF2-40B4-BE49-F238E27FC236}">
                <a16:creationId xmlns:a16="http://schemas.microsoft.com/office/drawing/2014/main" id="{0B9E9125-05FE-5A3E-020C-3AC7B689A6B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B0B5171-F326-C748-846C-CAB5BFB84E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31DC72-8346-97ED-46BF-661B8D325951}"/>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3" name="Date Placeholder 2">
            <a:extLst>
              <a:ext uri="{FF2B5EF4-FFF2-40B4-BE49-F238E27FC236}">
                <a16:creationId xmlns:a16="http://schemas.microsoft.com/office/drawing/2014/main" id="{133CBA9E-EA1C-EC64-AF04-A7F632427D8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599C27E-E505-514E-9D5E-16711B457D67}" type="datetimeFigureOut">
              <a:rPr lang="en-GB" altLang="en-US"/>
              <a:pPr>
                <a:defRPr/>
              </a:pPr>
              <a:t>08/04/2024</a:t>
            </a:fld>
            <a:endParaRPr lang="en-GB" altLang="en-US"/>
          </a:p>
        </p:txBody>
      </p:sp>
      <p:sp>
        <p:nvSpPr>
          <p:cNvPr id="4" name="Slide Image Placeholder 3">
            <a:extLst>
              <a:ext uri="{FF2B5EF4-FFF2-40B4-BE49-F238E27FC236}">
                <a16:creationId xmlns:a16="http://schemas.microsoft.com/office/drawing/2014/main" id="{1745230B-AD5C-A2AA-2056-AC1F34FB711F}"/>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5A517010-021E-22DD-EDA3-2B0DE634CC0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56488B97-467D-C405-B8C7-3722F59E663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7" name="Slide Number Placeholder 6">
            <a:extLst>
              <a:ext uri="{FF2B5EF4-FFF2-40B4-BE49-F238E27FC236}">
                <a16:creationId xmlns:a16="http://schemas.microsoft.com/office/drawing/2014/main" id="{BF4692EC-39B7-DCFB-743C-1C49A7E70B6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E27B8BC-4276-7B4A-B05D-6B0FCC726AB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C0630C5B-F123-F3B4-A1D3-BB4B23CB54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B4B9904A-02D5-D159-A136-93ADDAC8DA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5" name="Slide Number Placeholder 3">
            <a:extLst>
              <a:ext uri="{FF2B5EF4-FFF2-40B4-BE49-F238E27FC236}">
                <a16:creationId xmlns:a16="http://schemas.microsoft.com/office/drawing/2014/main" id="{6154239C-1CCA-0DD9-D4AB-654FA34D6B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F8E176-B5B5-F846-A2B5-D5E13A18191A}" type="slidenum">
              <a:rPr lang="en-GB" altLang="en-US" smtClean="0"/>
              <a:pPr/>
              <a:t>1</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B8C70BA-577D-E12B-90BB-75385A373D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932C2D17-2954-8980-D699-FAD015839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B0F7434E-B486-8724-02B0-8C3072D218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5D1D5A8-033E-3445-9150-8511FC466586}" type="slidenum">
              <a:rPr lang="en-GB" altLang="en-US" smtClean="0"/>
              <a:pPr/>
              <a:t>15</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AF022731-D1CD-7520-B2DB-D3D0F9A8F9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8115E501-46E6-6960-CE05-D60E1B9740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3" name="Slide Number Placeholder 3">
            <a:extLst>
              <a:ext uri="{FF2B5EF4-FFF2-40B4-BE49-F238E27FC236}">
                <a16:creationId xmlns:a16="http://schemas.microsoft.com/office/drawing/2014/main" id="{46913632-D10D-D172-506B-7AF91F625B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F21BE7-9743-1A40-83A0-F8F22AF9D776}" type="slidenum">
              <a:rPr lang="en-GB" altLang="en-US" smtClean="0"/>
              <a:pPr/>
              <a:t>21</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422D141-70A3-043B-1E44-15DF863BDF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828E39D6-5186-6CD1-F873-322476D682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1" name="Slide Number Placeholder 3">
            <a:extLst>
              <a:ext uri="{FF2B5EF4-FFF2-40B4-BE49-F238E27FC236}">
                <a16:creationId xmlns:a16="http://schemas.microsoft.com/office/drawing/2014/main" id="{635B2DBD-84FC-B04A-2D7E-9103D23F13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1232038-FD69-034F-8ADC-F2688B115554}" type="slidenum">
              <a:rPr lang="en-GB" altLang="en-US" smtClean="0"/>
              <a:pPr/>
              <a:t>27</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1291BF89-5364-210F-0076-AD15DC395F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A646C398-3C90-DEAC-13D4-AA5762AE93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7" name="Slide Number Placeholder 3">
            <a:extLst>
              <a:ext uri="{FF2B5EF4-FFF2-40B4-BE49-F238E27FC236}">
                <a16:creationId xmlns:a16="http://schemas.microsoft.com/office/drawing/2014/main" id="{DE6C082F-0803-CB29-7268-E926C51329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8116704-F568-BB4D-AAF2-F5939DF05369}" type="slidenum">
              <a:rPr lang="en-GB" altLang="en-US" smtClean="0"/>
              <a:pPr/>
              <a:t>35</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D7679469-B0CA-FE22-7FEE-7C6F5BA2FB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Notes Placeholder 2">
            <a:extLst>
              <a:ext uri="{FF2B5EF4-FFF2-40B4-BE49-F238E27FC236}">
                <a16:creationId xmlns:a16="http://schemas.microsoft.com/office/drawing/2014/main" id="{0FC080B7-FEDC-8E72-BD66-C34AABA385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3491" name="Slide Number Placeholder 3">
            <a:extLst>
              <a:ext uri="{FF2B5EF4-FFF2-40B4-BE49-F238E27FC236}">
                <a16:creationId xmlns:a16="http://schemas.microsoft.com/office/drawing/2014/main" id="{23E71C3E-19AE-ADC6-C24B-92BC39D156F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433A680-75D6-CB40-ADEF-B4EC56E0DA96}" type="slidenum">
              <a:rPr lang="en-GB" altLang="en-US" smtClean="0"/>
              <a:pPr/>
              <a:t>40</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939BF0-9208-088C-62A8-47006A1EE6DC}"/>
              </a:ext>
            </a:extLst>
          </p:cNvPr>
          <p:cNvSpPr>
            <a:spLocks noGrp="1"/>
          </p:cNvSpPr>
          <p:nvPr>
            <p:ph type="dt" sz="half" idx="10"/>
          </p:nvPr>
        </p:nvSpPr>
        <p:spPr/>
        <p:txBody>
          <a:bodyPr/>
          <a:lstStyle>
            <a:lvl1pPr>
              <a:defRPr/>
            </a:lvl1pPr>
          </a:lstStyle>
          <a:p>
            <a:pPr>
              <a:defRPr/>
            </a:pPr>
            <a:fld id="{EC4258CB-3332-3F42-9EE0-C1012D3FDDAB}"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B840462D-94D0-026D-0D32-1CFBBFC13C5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C898DBBE-1F2B-EC53-F3DA-0EB40B3E77CA}"/>
              </a:ext>
            </a:extLst>
          </p:cNvPr>
          <p:cNvSpPr>
            <a:spLocks noGrp="1"/>
          </p:cNvSpPr>
          <p:nvPr>
            <p:ph type="sldNum" sz="quarter" idx="12"/>
          </p:nvPr>
        </p:nvSpPr>
        <p:spPr/>
        <p:txBody>
          <a:bodyPr/>
          <a:lstStyle>
            <a:lvl1pPr>
              <a:defRPr/>
            </a:lvl1pPr>
          </a:lstStyle>
          <a:p>
            <a:pPr>
              <a:defRPr/>
            </a:pPr>
            <a:fld id="{04AE0EEF-AAE8-4545-8796-34024B960D62}" type="slidenum">
              <a:rPr lang="en-GB" altLang="en-US"/>
              <a:pPr>
                <a:defRPr/>
              </a:pPr>
              <a:t>‹#›</a:t>
            </a:fld>
            <a:endParaRPr lang="en-GB" altLang="en-US"/>
          </a:p>
        </p:txBody>
      </p:sp>
    </p:spTree>
    <p:extLst>
      <p:ext uri="{BB962C8B-B14F-4D97-AF65-F5344CB8AC3E}">
        <p14:creationId xmlns:p14="http://schemas.microsoft.com/office/powerpoint/2010/main" val="340474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AB9E4B-5D0F-491C-77EB-CEFC0DD10259}"/>
              </a:ext>
            </a:extLst>
          </p:cNvPr>
          <p:cNvSpPr>
            <a:spLocks noGrp="1"/>
          </p:cNvSpPr>
          <p:nvPr>
            <p:ph type="dt" sz="half" idx="10"/>
          </p:nvPr>
        </p:nvSpPr>
        <p:spPr/>
        <p:txBody>
          <a:bodyPr/>
          <a:lstStyle>
            <a:lvl1pPr>
              <a:defRPr/>
            </a:lvl1pPr>
          </a:lstStyle>
          <a:p>
            <a:pPr>
              <a:defRPr/>
            </a:pPr>
            <a:fld id="{742BCC83-F188-834B-8C2C-163F5AD64FCD}"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4CA583DE-DF83-4072-9801-2276BCE6516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2567D8D6-5A05-10CB-6753-57AC53CBA22E}"/>
              </a:ext>
            </a:extLst>
          </p:cNvPr>
          <p:cNvSpPr>
            <a:spLocks noGrp="1"/>
          </p:cNvSpPr>
          <p:nvPr>
            <p:ph type="sldNum" sz="quarter" idx="12"/>
          </p:nvPr>
        </p:nvSpPr>
        <p:spPr/>
        <p:txBody>
          <a:bodyPr/>
          <a:lstStyle>
            <a:lvl1pPr>
              <a:defRPr/>
            </a:lvl1pPr>
          </a:lstStyle>
          <a:p>
            <a:pPr>
              <a:defRPr/>
            </a:pPr>
            <a:fld id="{E281F9C0-9807-004C-81E1-9DE21129554E}" type="slidenum">
              <a:rPr lang="en-GB" altLang="en-US"/>
              <a:pPr>
                <a:defRPr/>
              </a:pPr>
              <a:t>‹#›</a:t>
            </a:fld>
            <a:endParaRPr lang="en-GB" altLang="en-US"/>
          </a:p>
        </p:txBody>
      </p:sp>
    </p:spTree>
    <p:extLst>
      <p:ext uri="{BB962C8B-B14F-4D97-AF65-F5344CB8AC3E}">
        <p14:creationId xmlns:p14="http://schemas.microsoft.com/office/powerpoint/2010/main" val="396617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F83171-745E-A21D-AC6C-70D920D74990}"/>
              </a:ext>
            </a:extLst>
          </p:cNvPr>
          <p:cNvSpPr>
            <a:spLocks noGrp="1"/>
          </p:cNvSpPr>
          <p:nvPr>
            <p:ph type="dt" sz="half" idx="10"/>
          </p:nvPr>
        </p:nvSpPr>
        <p:spPr/>
        <p:txBody>
          <a:bodyPr/>
          <a:lstStyle>
            <a:lvl1pPr>
              <a:defRPr/>
            </a:lvl1pPr>
          </a:lstStyle>
          <a:p>
            <a:pPr>
              <a:defRPr/>
            </a:pPr>
            <a:fld id="{8AAB0F72-9296-AE4B-AE6F-4F14BFC1B02E}"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115B68E1-86F3-EEF1-3B2D-3F56C46ECBCA}"/>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EECF5169-1B5B-80D9-D8B6-D80B78DA9458}"/>
              </a:ext>
            </a:extLst>
          </p:cNvPr>
          <p:cNvSpPr>
            <a:spLocks noGrp="1"/>
          </p:cNvSpPr>
          <p:nvPr>
            <p:ph type="sldNum" sz="quarter" idx="12"/>
          </p:nvPr>
        </p:nvSpPr>
        <p:spPr/>
        <p:txBody>
          <a:bodyPr/>
          <a:lstStyle>
            <a:lvl1pPr>
              <a:defRPr/>
            </a:lvl1pPr>
          </a:lstStyle>
          <a:p>
            <a:pPr>
              <a:defRPr/>
            </a:pPr>
            <a:fld id="{9DC67244-515B-D54A-AE7C-27A2214EF810}" type="slidenum">
              <a:rPr lang="en-GB" altLang="en-US"/>
              <a:pPr>
                <a:defRPr/>
              </a:pPr>
              <a:t>‹#›</a:t>
            </a:fld>
            <a:endParaRPr lang="en-GB" altLang="en-US"/>
          </a:p>
        </p:txBody>
      </p:sp>
    </p:spTree>
    <p:extLst>
      <p:ext uri="{BB962C8B-B14F-4D97-AF65-F5344CB8AC3E}">
        <p14:creationId xmlns:p14="http://schemas.microsoft.com/office/powerpoint/2010/main" val="23602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DE8A3E-3281-24E1-5540-9758201B8ADE}"/>
              </a:ext>
            </a:extLst>
          </p:cNvPr>
          <p:cNvSpPr>
            <a:spLocks noGrp="1"/>
          </p:cNvSpPr>
          <p:nvPr>
            <p:ph type="dt" sz="half" idx="10"/>
          </p:nvPr>
        </p:nvSpPr>
        <p:spPr/>
        <p:txBody>
          <a:bodyPr/>
          <a:lstStyle>
            <a:lvl1pPr>
              <a:defRPr/>
            </a:lvl1pPr>
          </a:lstStyle>
          <a:p>
            <a:pPr>
              <a:defRPr/>
            </a:pPr>
            <a:fld id="{6FCC0A4C-4B25-9B46-AD3E-54D05C46200C}"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FEAF62E0-63DD-3002-EF45-5D1654296AC3}"/>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AE95C5F1-8B43-8589-7BD5-098024A5CE3F}"/>
              </a:ext>
            </a:extLst>
          </p:cNvPr>
          <p:cNvSpPr>
            <a:spLocks noGrp="1"/>
          </p:cNvSpPr>
          <p:nvPr>
            <p:ph type="sldNum" sz="quarter" idx="12"/>
          </p:nvPr>
        </p:nvSpPr>
        <p:spPr/>
        <p:txBody>
          <a:bodyPr/>
          <a:lstStyle>
            <a:lvl1pPr>
              <a:defRPr/>
            </a:lvl1pPr>
          </a:lstStyle>
          <a:p>
            <a:pPr>
              <a:defRPr/>
            </a:pPr>
            <a:fld id="{5A72F81C-6B81-5643-800B-A53A34524F37}" type="slidenum">
              <a:rPr lang="en-GB" altLang="en-US"/>
              <a:pPr>
                <a:defRPr/>
              </a:pPr>
              <a:t>‹#›</a:t>
            </a:fld>
            <a:endParaRPr lang="en-GB" altLang="en-US"/>
          </a:p>
        </p:txBody>
      </p:sp>
    </p:spTree>
    <p:extLst>
      <p:ext uri="{BB962C8B-B14F-4D97-AF65-F5344CB8AC3E}">
        <p14:creationId xmlns:p14="http://schemas.microsoft.com/office/powerpoint/2010/main" val="731977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621C3AD-D9A4-D9C9-EC36-D2CF7385FD28}"/>
              </a:ext>
            </a:extLst>
          </p:cNvPr>
          <p:cNvSpPr txBox="1">
            <a:spLocks noGrp="1"/>
          </p:cNvSpPr>
          <p:nvPr>
            <p:ph type="sldNum" sz="quarter" idx="10"/>
          </p:nvPr>
        </p:nvSpPr>
        <p:spPr>
          <a:xfrm>
            <a:off x="8428038" y="5314950"/>
            <a:ext cx="258762" cy="268288"/>
          </a:xfrm>
        </p:spPr>
        <p:txBody>
          <a:bodyPr lIns="45718" tIns="45718" rIns="45718" bIns="45718"/>
          <a:lstStyle>
            <a:lvl1pPr defTabSz="914400">
              <a:defRPr sz="1200">
                <a:solidFill>
                  <a:srgbClr val="898989"/>
                </a:solidFill>
              </a:defRPr>
            </a:lvl1pPr>
          </a:lstStyle>
          <a:p>
            <a:pPr>
              <a:defRPr/>
            </a:pPr>
            <a:fld id="{68908B63-4809-5149-9961-6C0F355232A8}" type="slidenum">
              <a:rPr/>
              <a:pPr>
                <a:defRPr/>
              </a:pPr>
              <a:t>‹#›</a:t>
            </a:fld>
            <a:endParaRPr/>
          </a:p>
        </p:txBody>
      </p:sp>
    </p:spTree>
    <p:extLst>
      <p:ext uri="{BB962C8B-B14F-4D97-AF65-F5344CB8AC3E}">
        <p14:creationId xmlns:p14="http://schemas.microsoft.com/office/powerpoint/2010/main" val="1294716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1294"/>
            <a:ext cx="8229600" cy="952500"/>
          </a:xfrm>
        </p:spPr>
        <p:txBody>
          <a:bodyPr/>
          <a:lstStyle>
            <a:lvl1pPr algn="l">
              <a:defRPr sz="2800" b="1">
                <a:solidFill>
                  <a:srgbClr val="C00000"/>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68982-5D8C-7EB4-9E7D-3C424A0073B6}"/>
              </a:ext>
            </a:extLst>
          </p:cNvPr>
          <p:cNvSpPr>
            <a:spLocks noGrp="1"/>
          </p:cNvSpPr>
          <p:nvPr>
            <p:ph type="dt" sz="half" idx="10"/>
          </p:nvPr>
        </p:nvSpPr>
        <p:spPr/>
        <p:txBody>
          <a:bodyPr/>
          <a:lstStyle>
            <a:lvl1pPr>
              <a:defRPr/>
            </a:lvl1pPr>
          </a:lstStyle>
          <a:p>
            <a:pPr>
              <a:defRPr/>
            </a:pPr>
            <a:fld id="{6B7E0254-66EC-7C41-9ABD-E8E3E8BAFA7E}"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74EC9E46-C5E2-FEC9-7CDE-1A106712F8F7}"/>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83292146-854E-D250-FE17-8FB481C3D8E8}"/>
              </a:ext>
            </a:extLst>
          </p:cNvPr>
          <p:cNvSpPr>
            <a:spLocks noGrp="1"/>
          </p:cNvSpPr>
          <p:nvPr>
            <p:ph type="sldNum" sz="quarter" idx="12"/>
          </p:nvPr>
        </p:nvSpPr>
        <p:spPr/>
        <p:txBody>
          <a:bodyPr/>
          <a:lstStyle>
            <a:lvl1pPr>
              <a:defRPr/>
            </a:lvl1pPr>
          </a:lstStyle>
          <a:p>
            <a:pPr>
              <a:defRPr/>
            </a:pPr>
            <a:fld id="{E6C1053D-4FD9-8143-9959-1549C7D56535}" type="slidenum">
              <a:rPr lang="en-GB" altLang="en-US"/>
              <a:pPr>
                <a:defRPr/>
              </a:pPr>
              <a:t>‹#›</a:t>
            </a:fld>
            <a:endParaRPr lang="en-GB" altLang="en-US"/>
          </a:p>
        </p:txBody>
      </p:sp>
    </p:spTree>
    <p:extLst>
      <p:ext uri="{BB962C8B-B14F-4D97-AF65-F5344CB8AC3E}">
        <p14:creationId xmlns:p14="http://schemas.microsoft.com/office/powerpoint/2010/main" val="34031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D4B40-2AD3-6359-86BA-C2ED2A678960}"/>
              </a:ext>
            </a:extLst>
          </p:cNvPr>
          <p:cNvSpPr>
            <a:spLocks noGrp="1"/>
          </p:cNvSpPr>
          <p:nvPr>
            <p:ph type="dt" sz="half" idx="10"/>
          </p:nvPr>
        </p:nvSpPr>
        <p:spPr/>
        <p:txBody>
          <a:bodyPr/>
          <a:lstStyle>
            <a:lvl1pPr>
              <a:defRPr/>
            </a:lvl1pPr>
          </a:lstStyle>
          <a:p>
            <a:pPr>
              <a:defRPr/>
            </a:pPr>
            <a:fld id="{669773E5-25FE-5944-9BC6-311E2B5091FE}"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7C5E42EC-FB66-DA74-E25C-74ED35F57D06}"/>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1A159DB2-5B70-6FAA-FAA9-FAFD35E6F310}"/>
              </a:ext>
            </a:extLst>
          </p:cNvPr>
          <p:cNvSpPr>
            <a:spLocks noGrp="1"/>
          </p:cNvSpPr>
          <p:nvPr>
            <p:ph type="sldNum" sz="quarter" idx="12"/>
          </p:nvPr>
        </p:nvSpPr>
        <p:spPr/>
        <p:txBody>
          <a:bodyPr/>
          <a:lstStyle>
            <a:lvl1pPr>
              <a:defRPr/>
            </a:lvl1pPr>
          </a:lstStyle>
          <a:p>
            <a:pPr>
              <a:defRPr/>
            </a:pPr>
            <a:fld id="{56978ED2-3611-B945-87D3-1E2C8DA97F43}" type="slidenum">
              <a:rPr lang="en-GB" altLang="en-US"/>
              <a:pPr>
                <a:defRPr/>
              </a:pPr>
              <a:t>‹#›</a:t>
            </a:fld>
            <a:endParaRPr lang="en-GB" altLang="en-US"/>
          </a:p>
        </p:txBody>
      </p:sp>
    </p:spTree>
    <p:extLst>
      <p:ext uri="{BB962C8B-B14F-4D97-AF65-F5344CB8AC3E}">
        <p14:creationId xmlns:p14="http://schemas.microsoft.com/office/powerpoint/2010/main" val="306199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AA7A9816-3777-E3EB-CB3F-38C9873EFE11}"/>
              </a:ext>
            </a:extLst>
          </p:cNvPr>
          <p:cNvSpPr>
            <a:spLocks noGrp="1"/>
          </p:cNvSpPr>
          <p:nvPr>
            <p:ph type="dt" sz="half" idx="10"/>
          </p:nvPr>
        </p:nvSpPr>
        <p:spPr/>
        <p:txBody>
          <a:bodyPr/>
          <a:lstStyle>
            <a:lvl1pPr>
              <a:defRPr/>
            </a:lvl1pPr>
          </a:lstStyle>
          <a:p>
            <a:pPr>
              <a:defRPr/>
            </a:pPr>
            <a:fld id="{ECE41FB5-F514-784D-A264-B380F1C4C0B9}" type="datetimeFigureOut">
              <a:rPr lang="en-GB" altLang="en-US"/>
              <a:pPr>
                <a:defRPr/>
              </a:pPr>
              <a:t>08/04/2024</a:t>
            </a:fld>
            <a:endParaRPr lang="en-GB" altLang="en-US"/>
          </a:p>
        </p:txBody>
      </p:sp>
      <p:sp>
        <p:nvSpPr>
          <p:cNvPr id="6" name="Footer Placeholder 4">
            <a:extLst>
              <a:ext uri="{FF2B5EF4-FFF2-40B4-BE49-F238E27FC236}">
                <a16:creationId xmlns:a16="http://schemas.microsoft.com/office/drawing/2014/main" id="{E45A0735-007F-3805-00EE-BA8056D665E9}"/>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EB74EA0E-0D81-EED9-A763-9F68C502D7C2}"/>
              </a:ext>
            </a:extLst>
          </p:cNvPr>
          <p:cNvSpPr>
            <a:spLocks noGrp="1"/>
          </p:cNvSpPr>
          <p:nvPr>
            <p:ph type="sldNum" sz="quarter" idx="12"/>
          </p:nvPr>
        </p:nvSpPr>
        <p:spPr/>
        <p:txBody>
          <a:bodyPr/>
          <a:lstStyle>
            <a:lvl1pPr>
              <a:defRPr/>
            </a:lvl1pPr>
          </a:lstStyle>
          <a:p>
            <a:pPr>
              <a:defRPr/>
            </a:pPr>
            <a:fld id="{AF2C3F40-EA98-1F46-95AB-E3018F582686}" type="slidenum">
              <a:rPr lang="en-GB" altLang="en-US"/>
              <a:pPr>
                <a:defRPr/>
              </a:pPr>
              <a:t>‹#›</a:t>
            </a:fld>
            <a:endParaRPr lang="en-GB" altLang="en-US"/>
          </a:p>
        </p:txBody>
      </p:sp>
    </p:spTree>
    <p:extLst>
      <p:ext uri="{BB962C8B-B14F-4D97-AF65-F5344CB8AC3E}">
        <p14:creationId xmlns:p14="http://schemas.microsoft.com/office/powerpoint/2010/main" val="116009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3EE70DDF-DDB2-ACDD-769C-68AA680252EA}"/>
              </a:ext>
            </a:extLst>
          </p:cNvPr>
          <p:cNvSpPr>
            <a:spLocks noGrp="1"/>
          </p:cNvSpPr>
          <p:nvPr>
            <p:ph type="dt" sz="half" idx="10"/>
          </p:nvPr>
        </p:nvSpPr>
        <p:spPr/>
        <p:txBody>
          <a:bodyPr/>
          <a:lstStyle>
            <a:lvl1pPr>
              <a:defRPr/>
            </a:lvl1pPr>
          </a:lstStyle>
          <a:p>
            <a:pPr>
              <a:defRPr/>
            </a:pPr>
            <a:fld id="{41124F43-70DA-444A-B43C-6605C5CC9DE9}" type="datetimeFigureOut">
              <a:rPr lang="en-GB" altLang="en-US"/>
              <a:pPr>
                <a:defRPr/>
              </a:pPr>
              <a:t>08/04/2024</a:t>
            </a:fld>
            <a:endParaRPr lang="en-GB" altLang="en-US"/>
          </a:p>
        </p:txBody>
      </p:sp>
      <p:sp>
        <p:nvSpPr>
          <p:cNvPr id="8" name="Footer Placeholder 4">
            <a:extLst>
              <a:ext uri="{FF2B5EF4-FFF2-40B4-BE49-F238E27FC236}">
                <a16:creationId xmlns:a16="http://schemas.microsoft.com/office/drawing/2014/main" id="{F28FB5C6-47F8-8E43-797B-EAECBE4AC3D1}"/>
              </a:ext>
            </a:extLst>
          </p:cNvPr>
          <p:cNvSpPr>
            <a:spLocks noGrp="1"/>
          </p:cNvSpPr>
          <p:nvPr>
            <p:ph type="ftr" sz="quarter" idx="11"/>
          </p:nvPr>
        </p:nvSpPr>
        <p:spPr/>
        <p:txBody>
          <a:bodyPr/>
          <a:lstStyle>
            <a:lvl1pPr>
              <a:defRPr/>
            </a:lvl1pPr>
          </a:lstStyle>
          <a:p>
            <a:pPr>
              <a:defRPr/>
            </a:pPr>
            <a:endParaRPr lang="en-GB" altLang="en-US"/>
          </a:p>
        </p:txBody>
      </p:sp>
      <p:sp>
        <p:nvSpPr>
          <p:cNvPr id="9" name="Slide Number Placeholder 5">
            <a:extLst>
              <a:ext uri="{FF2B5EF4-FFF2-40B4-BE49-F238E27FC236}">
                <a16:creationId xmlns:a16="http://schemas.microsoft.com/office/drawing/2014/main" id="{49D64DA6-2BC3-E18F-541C-AA9F26C83E8A}"/>
              </a:ext>
            </a:extLst>
          </p:cNvPr>
          <p:cNvSpPr>
            <a:spLocks noGrp="1"/>
          </p:cNvSpPr>
          <p:nvPr>
            <p:ph type="sldNum" sz="quarter" idx="12"/>
          </p:nvPr>
        </p:nvSpPr>
        <p:spPr/>
        <p:txBody>
          <a:bodyPr/>
          <a:lstStyle>
            <a:lvl1pPr>
              <a:defRPr/>
            </a:lvl1pPr>
          </a:lstStyle>
          <a:p>
            <a:pPr>
              <a:defRPr/>
            </a:pPr>
            <a:fld id="{23995C44-2F81-9848-96D2-9BE6C78BF440}" type="slidenum">
              <a:rPr lang="en-GB" altLang="en-US"/>
              <a:pPr>
                <a:defRPr/>
              </a:pPr>
              <a:t>‹#›</a:t>
            </a:fld>
            <a:endParaRPr lang="en-GB" altLang="en-US"/>
          </a:p>
        </p:txBody>
      </p:sp>
    </p:spTree>
    <p:extLst>
      <p:ext uri="{BB962C8B-B14F-4D97-AF65-F5344CB8AC3E}">
        <p14:creationId xmlns:p14="http://schemas.microsoft.com/office/powerpoint/2010/main" val="330158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3EB08324-2649-578B-5F49-0672770C77F8}"/>
              </a:ext>
            </a:extLst>
          </p:cNvPr>
          <p:cNvSpPr>
            <a:spLocks noGrp="1"/>
          </p:cNvSpPr>
          <p:nvPr>
            <p:ph type="dt" sz="half" idx="10"/>
          </p:nvPr>
        </p:nvSpPr>
        <p:spPr/>
        <p:txBody>
          <a:bodyPr/>
          <a:lstStyle>
            <a:lvl1pPr>
              <a:defRPr/>
            </a:lvl1pPr>
          </a:lstStyle>
          <a:p>
            <a:pPr>
              <a:defRPr/>
            </a:pPr>
            <a:fld id="{64792808-9977-3040-AA5B-041CEDDA7542}" type="datetimeFigureOut">
              <a:rPr lang="en-GB" altLang="en-US"/>
              <a:pPr>
                <a:defRPr/>
              </a:pPr>
              <a:t>08/04/2024</a:t>
            </a:fld>
            <a:endParaRPr lang="en-GB" altLang="en-US"/>
          </a:p>
        </p:txBody>
      </p:sp>
      <p:sp>
        <p:nvSpPr>
          <p:cNvPr id="4" name="Footer Placeholder 4">
            <a:extLst>
              <a:ext uri="{FF2B5EF4-FFF2-40B4-BE49-F238E27FC236}">
                <a16:creationId xmlns:a16="http://schemas.microsoft.com/office/drawing/2014/main" id="{C97C4CDD-96C6-9E58-9FEC-AD4A53DDDA9B}"/>
              </a:ext>
            </a:extLst>
          </p:cNvPr>
          <p:cNvSpPr>
            <a:spLocks noGrp="1"/>
          </p:cNvSpPr>
          <p:nvPr>
            <p:ph type="ftr" sz="quarter" idx="11"/>
          </p:nvPr>
        </p:nvSpPr>
        <p:spPr/>
        <p:txBody>
          <a:bodyPr/>
          <a:lstStyle>
            <a:lvl1pPr>
              <a:defRPr/>
            </a:lvl1pPr>
          </a:lstStyle>
          <a:p>
            <a:pPr>
              <a:defRPr/>
            </a:pPr>
            <a:endParaRPr lang="en-GB" altLang="en-US"/>
          </a:p>
        </p:txBody>
      </p:sp>
      <p:sp>
        <p:nvSpPr>
          <p:cNvPr id="5" name="Slide Number Placeholder 5">
            <a:extLst>
              <a:ext uri="{FF2B5EF4-FFF2-40B4-BE49-F238E27FC236}">
                <a16:creationId xmlns:a16="http://schemas.microsoft.com/office/drawing/2014/main" id="{D0B79629-A015-6A4A-129B-591BA91D1262}"/>
              </a:ext>
            </a:extLst>
          </p:cNvPr>
          <p:cNvSpPr>
            <a:spLocks noGrp="1"/>
          </p:cNvSpPr>
          <p:nvPr>
            <p:ph type="sldNum" sz="quarter" idx="12"/>
          </p:nvPr>
        </p:nvSpPr>
        <p:spPr/>
        <p:txBody>
          <a:bodyPr/>
          <a:lstStyle>
            <a:lvl1pPr>
              <a:defRPr/>
            </a:lvl1pPr>
          </a:lstStyle>
          <a:p>
            <a:pPr>
              <a:defRPr/>
            </a:pPr>
            <a:fld id="{75A39BBA-BE83-7E4F-ACD9-F6B74588C4EB}" type="slidenum">
              <a:rPr lang="en-GB" altLang="en-US"/>
              <a:pPr>
                <a:defRPr/>
              </a:pPr>
              <a:t>‹#›</a:t>
            </a:fld>
            <a:endParaRPr lang="en-GB" altLang="en-US"/>
          </a:p>
        </p:txBody>
      </p:sp>
    </p:spTree>
    <p:extLst>
      <p:ext uri="{BB962C8B-B14F-4D97-AF65-F5344CB8AC3E}">
        <p14:creationId xmlns:p14="http://schemas.microsoft.com/office/powerpoint/2010/main" val="311430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EB18267-82BA-4F04-7955-69562332DCC3}"/>
              </a:ext>
            </a:extLst>
          </p:cNvPr>
          <p:cNvSpPr>
            <a:spLocks noGrp="1"/>
          </p:cNvSpPr>
          <p:nvPr>
            <p:ph type="dt" sz="half" idx="10"/>
          </p:nvPr>
        </p:nvSpPr>
        <p:spPr/>
        <p:txBody>
          <a:bodyPr/>
          <a:lstStyle>
            <a:lvl1pPr>
              <a:defRPr/>
            </a:lvl1pPr>
          </a:lstStyle>
          <a:p>
            <a:pPr>
              <a:defRPr/>
            </a:pPr>
            <a:fld id="{A5E82EA1-2742-8F44-BBA5-53D4DA17B139}" type="datetimeFigureOut">
              <a:rPr lang="en-GB" altLang="en-US"/>
              <a:pPr>
                <a:defRPr/>
              </a:pPr>
              <a:t>08/04/2024</a:t>
            </a:fld>
            <a:endParaRPr lang="en-GB" altLang="en-US"/>
          </a:p>
        </p:txBody>
      </p:sp>
      <p:sp>
        <p:nvSpPr>
          <p:cNvPr id="3" name="Footer Placeholder 4">
            <a:extLst>
              <a:ext uri="{FF2B5EF4-FFF2-40B4-BE49-F238E27FC236}">
                <a16:creationId xmlns:a16="http://schemas.microsoft.com/office/drawing/2014/main" id="{F29CB751-EF0D-094F-636B-5A298D9683FB}"/>
              </a:ext>
            </a:extLst>
          </p:cNvPr>
          <p:cNvSpPr>
            <a:spLocks noGrp="1"/>
          </p:cNvSpPr>
          <p:nvPr>
            <p:ph type="ftr" sz="quarter" idx="11"/>
          </p:nvPr>
        </p:nvSpPr>
        <p:spPr/>
        <p:txBody>
          <a:bodyPr/>
          <a:lstStyle>
            <a:lvl1pPr>
              <a:defRPr/>
            </a:lvl1pPr>
          </a:lstStyle>
          <a:p>
            <a:pPr>
              <a:defRPr/>
            </a:pPr>
            <a:endParaRPr lang="en-GB" altLang="en-US"/>
          </a:p>
        </p:txBody>
      </p:sp>
      <p:sp>
        <p:nvSpPr>
          <p:cNvPr id="4" name="Slide Number Placeholder 5">
            <a:extLst>
              <a:ext uri="{FF2B5EF4-FFF2-40B4-BE49-F238E27FC236}">
                <a16:creationId xmlns:a16="http://schemas.microsoft.com/office/drawing/2014/main" id="{3B58FA3E-A867-63A5-2BC3-EA3753037645}"/>
              </a:ext>
            </a:extLst>
          </p:cNvPr>
          <p:cNvSpPr>
            <a:spLocks noGrp="1"/>
          </p:cNvSpPr>
          <p:nvPr>
            <p:ph type="sldNum" sz="quarter" idx="12"/>
          </p:nvPr>
        </p:nvSpPr>
        <p:spPr/>
        <p:txBody>
          <a:bodyPr/>
          <a:lstStyle>
            <a:lvl1pPr>
              <a:defRPr/>
            </a:lvl1pPr>
          </a:lstStyle>
          <a:p>
            <a:pPr>
              <a:defRPr/>
            </a:pPr>
            <a:fld id="{43FA8988-B23B-9E4B-8F44-C64E85B6961C}" type="slidenum">
              <a:rPr lang="en-GB" altLang="en-US"/>
              <a:pPr>
                <a:defRPr/>
              </a:pPr>
              <a:t>‹#›</a:t>
            </a:fld>
            <a:endParaRPr lang="en-GB" altLang="en-US"/>
          </a:p>
        </p:txBody>
      </p:sp>
    </p:spTree>
    <p:extLst>
      <p:ext uri="{BB962C8B-B14F-4D97-AF65-F5344CB8AC3E}">
        <p14:creationId xmlns:p14="http://schemas.microsoft.com/office/powerpoint/2010/main" val="183091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ED0D0DA-D383-2E93-63FC-29EEBE637BDD}"/>
              </a:ext>
            </a:extLst>
          </p:cNvPr>
          <p:cNvSpPr>
            <a:spLocks noGrp="1"/>
          </p:cNvSpPr>
          <p:nvPr>
            <p:ph type="dt" sz="half" idx="10"/>
          </p:nvPr>
        </p:nvSpPr>
        <p:spPr/>
        <p:txBody>
          <a:bodyPr/>
          <a:lstStyle>
            <a:lvl1pPr>
              <a:defRPr/>
            </a:lvl1pPr>
          </a:lstStyle>
          <a:p>
            <a:pPr>
              <a:defRPr/>
            </a:pPr>
            <a:fld id="{3D525247-4135-4340-BD29-DBF336B1FB02}" type="datetimeFigureOut">
              <a:rPr lang="en-GB" altLang="en-US"/>
              <a:pPr>
                <a:defRPr/>
              </a:pPr>
              <a:t>08/04/2024</a:t>
            </a:fld>
            <a:endParaRPr lang="en-GB" altLang="en-US"/>
          </a:p>
        </p:txBody>
      </p:sp>
      <p:sp>
        <p:nvSpPr>
          <p:cNvPr id="6" name="Footer Placeholder 4">
            <a:extLst>
              <a:ext uri="{FF2B5EF4-FFF2-40B4-BE49-F238E27FC236}">
                <a16:creationId xmlns:a16="http://schemas.microsoft.com/office/drawing/2014/main" id="{12C0CD49-71A5-9A8F-01C2-495F066D1D40}"/>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66EF8380-ACB4-8378-BC2B-810139C10610}"/>
              </a:ext>
            </a:extLst>
          </p:cNvPr>
          <p:cNvSpPr>
            <a:spLocks noGrp="1"/>
          </p:cNvSpPr>
          <p:nvPr>
            <p:ph type="sldNum" sz="quarter" idx="12"/>
          </p:nvPr>
        </p:nvSpPr>
        <p:spPr/>
        <p:txBody>
          <a:bodyPr/>
          <a:lstStyle>
            <a:lvl1pPr>
              <a:defRPr/>
            </a:lvl1pPr>
          </a:lstStyle>
          <a:p>
            <a:pPr>
              <a:defRPr/>
            </a:pPr>
            <a:fld id="{4B64B5FD-BE47-804F-A7A5-EBF5F1900933}" type="slidenum">
              <a:rPr lang="en-GB" altLang="en-US"/>
              <a:pPr>
                <a:defRPr/>
              </a:pPr>
              <a:t>‹#›</a:t>
            </a:fld>
            <a:endParaRPr lang="en-GB" altLang="en-US"/>
          </a:p>
        </p:txBody>
      </p:sp>
    </p:spTree>
    <p:extLst>
      <p:ext uri="{BB962C8B-B14F-4D97-AF65-F5344CB8AC3E}">
        <p14:creationId xmlns:p14="http://schemas.microsoft.com/office/powerpoint/2010/main" val="119314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3459F20-907E-207C-7124-CBF5C5F673D0}"/>
              </a:ext>
            </a:extLst>
          </p:cNvPr>
          <p:cNvSpPr>
            <a:spLocks noGrp="1"/>
          </p:cNvSpPr>
          <p:nvPr>
            <p:ph type="dt" sz="half" idx="10"/>
          </p:nvPr>
        </p:nvSpPr>
        <p:spPr/>
        <p:txBody>
          <a:bodyPr/>
          <a:lstStyle>
            <a:lvl1pPr>
              <a:defRPr/>
            </a:lvl1pPr>
          </a:lstStyle>
          <a:p>
            <a:pPr>
              <a:defRPr/>
            </a:pPr>
            <a:fld id="{5A35AE8C-D108-C043-A45A-94C8BDB45FF0}" type="datetimeFigureOut">
              <a:rPr lang="en-GB" altLang="en-US"/>
              <a:pPr>
                <a:defRPr/>
              </a:pPr>
              <a:t>08/04/2024</a:t>
            </a:fld>
            <a:endParaRPr lang="en-GB" altLang="en-US"/>
          </a:p>
        </p:txBody>
      </p:sp>
      <p:sp>
        <p:nvSpPr>
          <p:cNvPr id="6" name="Footer Placeholder 4">
            <a:extLst>
              <a:ext uri="{FF2B5EF4-FFF2-40B4-BE49-F238E27FC236}">
                <a16:creationId xmlns:a16="http://schemas.microsoft.com/office/drawing/2014/main" id="{097D8ECA-AD2F-25AB-9DA8-2F517CF69DEE}"/>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1123AC9-C925-6F51-82E2-6849B146411A}"/>
              </a:ext>
            </a:extLst>
          </p:cNvPr>
          <p:cNvSpPr>
            <a:spLocks noGrp="1"/>
          </p:cNvSpPr>
          <p:nvPr>
            <p:ph type="sldNum" sz="quarter" idx="12"/>
          </p:nvPr>
        </p:nvSpPr>
        <p:spPr/>
        <p:txBody>
          <a:bodyPr/>
          <a:lstStyle>
            <a:lvl1pPr>
              <a:defRPr/>
            </a:lvl1pPr>
          </a:lstStyle>
          <a:p>
            <a:pPr>
              <a:defRPr/>
            </a:pPr>
            <a:fld id="{BC00567E-84C4-9F4C-B576-0283FB166EED}" type="slidenum">
              <a:rPr lang="en-GB" altLang="en-US"/>
              <a:pPr>
                <a:defRPr/>
              </a:pPr>
              <a:t>‹#›</a:t>
            </a:fld>
            <a:endParaRPr lang="en-GB" altLang="en-US"/>
          </a:p>
        </p:txBody>
      </p:sp>
    </p:spTree>
    <p:extLst>
      <p:ext uri="{BB962C8B-B14F-4D97-AF65-F5344CB8AC3E}">
        <p14:creationId xmlns:p14="http://schemas.microsoft.com/office/powerpoint/2010/main" val="97609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A405A37-9463-0F8F-78A9-6C7DA0A50322}"/>
              </a:ext>
            </a:extLst>
          </p:cNvPr>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2F083468-A378-FE6D-9418-A69822CBA0D7}"/>
              </a:ext>
            </a:extLst>
          </p:cNvPr>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677226EF-DF6F-120C-C7CC-39572C3FC6A2}"/>
              </a:ext>
            </a:extLst>
          </p:cNvPr>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0DCBC844-60D9-4845-A5B8-1042957B5CBA}" type="datetimeFigureOut">
              <a:rPr lang="en-GB" altLang="en-US"/>
              <a:pPr>
                <a:defRPr/>
              </a:pPr>
              <a:t>08/04/2024</a:t>
            </a:fld>
            <a:endParaRPr lang="en-GB" altLang="en-US"/>
          </a:p>
        </p:txBody>
      </p:sp>
      <p:sp>
        <p:nvSpPr>
          <p:cNvPr id="5" name="Footer Placeholder 4">
            <a:extLst>
              <a:ext uri="{FF2B5EF4-FFF2-40B4-BE49-F238E27FC236}">
                <a16:creationId xmlns:a16="http://schemas.microsoft.com/office/drawing/2014/main" id="{D3B9B5EA-07D9-CA34-1E34-09DD75E1CF06}"/>
              </a:ext>
            </a:extLst>
          </p:cNvPr>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GB" altLang="en-US"/>
          </a:p>
        </p:txBody>
      </p:sp>
      <p:sp>
        <p:nvSpPr>
          <p:cNvPr id="6" name="Slide Number Placeholder 5">
            <a:extLst>
              <a:ext uri="{FF2B5EF4-FFF2-40B4-BE49-F238E27FC236}">
                <a16:creationId xmlns:a16="http://schemas.microsoft.com/office/drawing/2014/main" id="{3C22A281-6922-1BD5-3242-05B5A7F25892}"/>
              </a:ext>
            </a:extLst>
          </p:cNvPr>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C5060D1-231F-9641-805C-CF549BCC968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hyperlink" Target="https://blockchain.info/tx/e3a9cbec0c5ec55db3ac02029d8cbaf1370e04e8603d9e5000106091c66c308d" TargetMode="External"/><Relationship Id="rId2" Type="http://schemas.openxmlformats.org/officeDocument/2006/relationships/hyperlink" Target="https://www.blockchain.com/btc/tx/b36bced99cc459506ad2b3af6990920b12f6dc84f9c7ed0dd2c3703f94a4b692" TargetMode="Externa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hyperlink" Target="https://blockchain.info/address/3D2oetdNuZUqQHPJmcMDDHYoqkyNVsFk9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blockchain.info/address/3EDzR4QKeGJyCZWXMF1kAGqi8gHNQ798s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lockchain.com/explorer/assets/BT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lockchain.com/explorer/charts/pools" TargetMode="Externa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blockchain.com/explorer/charts/hash-rat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blockchain.com/btc/block/0000000000000000000385b3a5aa6ba0c4e9d2bf80a54bda9251b96d5f50b2a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blockchain.com/explorer/charts/blocks-size" TargetMode="External"/><Relationship Id="rId18" Type="http://schemas.openxmlformats.org/officeDocument/2006/relationships/image" Target="../media/image21.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0.jpe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8.jpe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hyperlink" Target="https://www.blockchain.com/explorer/charts/total-bitcoin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hyperlink" Target="https://www.blockchain.com/explorer/prices/"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medium.com/asecuritysite-when-bob-met-alice/meet-satoshi-from-the-uk-69a5f5722d00"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B9D38648-B2D3-E2A1-5493-0BFD274B3DD0}"/>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17410" name="Content Placeholder 3" descr="A picture containing indoor, decorated&#10;&#10;Description automatically generated">
            <a:extLst>
              <a:ext uri="{FF2B5EF4-FFF2-40B4-BE49-F238E27FC236}">
                <a16:creationId xmlns:a16="http://schemas.microsoft.com/office/drawing/2014/main" id="{D19B91FE-A106-C07D-91E2-72CC7BE17F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76825" y="1417638"/>
            <a:ext cx="3468688" cy="3327400"/>
          </a:xfrm>
        </p:spPr>
      </p:pic>
      <p:grpSp>
        <p:nvGrpSpPr>
          <p:cNvPr id="2" name="CLGmZUgWcAEM2QE.jpg">
            <a:extLst>
              <a:ext uri="{FF2B5EF4-FFF2-40B4-BE49-F238E27FC236}">
                <a16:creationId xmlns:a16="http://schemas.microsoft.com/office/drawing/2014/main" id="{60F945B0-93C6-8AB2-9792-79148BDD1BA9}"/>
              </a:ext>
            </a:extLst>
          </p:cNvPr>
          <p:cNvGrpSpPr>
            <a:grpSpLocks/>
          </p:cNvGrpSpPr>
          <p:nvPr/>
        </p:nvGrpSpPr>
        <p:grpSpPr bwMode="auto">
          <a:xfrm>
            <a:off x="492147" y="481236"/>
            <a:ext cx="3497263" cy="5470525"/>
            <a:chOff x="0" y="0"/>
            <a:chExt cx="3497261" cy="5470291"/>
          </a:xfrm>
        </p:grpSpPr>
        <p:pic>
          <p:nvPicPr>
            <p:cNvPr id="17415" name="CLGmZUgWcAEM2QE.jpg" descr="CLGmZUgWcAEM2QE.jpg">
              <a:extLst>
                <a:ext uri="{FF2B5EF4-FFF2-40B4-BE49-F238E27FC236}">
                  <a16:creationId xmlns:a16="http://schemas.microsoft.com/office/drawing/2014/main" id="{7F6C7B18-1E8F-6C7C-E3A4-E397DCFA1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3090862" cy="502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CLGmZUgWcAEM2QE.jpg" descr="CLGmZUgWcAEM2QE.jpg">
              <a:extLst>
                <a:ext uri="{FF2B5EF4-FFF2-40B4-BE49-F238E27FC236}">
                  <a16:creationId xmlns:a16="http://schemas.microsoft.com/office/drawing/2014/main" id="{7BD2DA0F-A7EE-DCAD-7A8A-E5FCE39B31D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97262" cy="547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1*57KSnO3_GoryWCKiYCdORQ.png">
            <a:extLst>
              <a:ext uri="{FF2B5EF4-FFF2-40B4-BE49-F238E27FC236}">
                <a16:creationId xmlns:a16="http://schemas.microsoft.com/office/drawing/2014/main" id="{5291EFF4-FCD0-4932-92F5-DBC481A8E605}"/>
              </a:ext>
            </a:extLst>
          </p:cNvPr>
          <p:cNvGrpSpPr>
            <a:grpSpLocks/>
          </p:cNvGrpSpPr>
          <p:nvPr/>
        </p:nvGrpSpPr>
        <p:grpSpPr bwMode="auto">
          <a:xfrm>
            <a:off x="421481" y="-166836"/>
            <a:ext cx="8301038" cy="5715000"/>
            <a:chOff x="0" y="0"/>
            <a:chExt cx="8300305" cy="5715000"/>
          </a:xfrm>
        </p:grpSpPr>
        <p:pic>
          <p:nvPicPr>
            <p:cNvPr id="17413" name="1*57KSnO3_GoryWCKiYCdORQ.png" descr="1*57KSnO3_GoryWCKiYCdORQ.png">
              <a:extLst>
                <a:ext uri="{FF2B5EF4-FFF2-40B4-BE49-F238E27FC236}">
                  <a16:creationId xmlns:a16="http://schemas.microsoft.com/office/drawing/2014/main" id="{5407E156-4E54-50D7-87D9-E4DB2DA6E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3200"/>
              <a:ext cx="7893906"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1*57KSnO3_GoryWCKiYCdORQ.png" descr="1*57KSnO3_GoryWCKiYCdORQ.png">
              <a:extLst>
                <a:ext uri="{FF2B5EF4-FFF2-40B4-BE49-F238E27FC236}">
                  <a16:creationId xmlns:a16="http://schemas.microsoft.com/office/drawing/2014/main" id="{DE5C2EF5-8901-E902-5E1A-C69C14D6BB5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00306"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0-#ppt_w/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0-#ppt_w/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8A760C00-6DD6-E8FF-4077-D31A4C44EAA8}"/>
              </a:ext>
            </a:extLst>
          </p:cNvPr>
          <p:cNvSpPr>
            <a:spLocks noGrp="1"/>
          </p:cNvSpPr>
          <p:nvPr>
            <p:ph type="title"/>
          </p:nvPr>
        </p:nvSpPr>
        <p:spPr>
          <a:xfrm>
            <a:off x="0" y="-192088"/>
            <a:ext cx="8229600" cy="952501"/>
          </a:xfrm>
        </p:spPr>
        <p:txBody>
          <a:bodyPr/>
          <a:lstStyle/>
          <a:p>
            <a:r>
              <a:rPr lang="en-US" altLang="en-US"/>
              <a:t>Genesis Record</a:t>
            </a:r>
          </a:p>
        </p:txBody>
      </p:sp>
      <p:sp>
        <p:nvSpPr>
          <p:cNvPr id="27650" name="Content Placeholder 2">
            <a:extLst>
              <a:ext uri="{FF2B5EF4-FFF2-40B4-BE49-F238E27FC236}">
                <a16:creationId xmlns:a16="http://schemas.microsoft.com/office/drawing/2014/main" id="{4D0F263A-6B50-3652-4782-C75E8C41C27D}"/>
              </a:ext>
            </a:extLst>
          </p:cNvPr>
          <p:cNvSpPr>
            <a:spLocks noGrp="1"/>
          </p:cNvSpPr>
          <p:nvPr>
            <p:ph idx="1"/>
          </p:nvPr>
        </p:nvSpPr>
        <p:spPr/>
        <p:txBody>
          <a:bodyPr/>
          <a:lstStyle/>
          <a:p>
            <a:endParaRPr lang="en-US" altLang="en-US"/>
          </a:p>
        </p:txBody>
      </p:sp>
      <p:pic>
        <p:nvPicPr>
          <p:cNvPr id="27651" name="Picture 3">
            <a:extLst>
              <a:ext uri="{FF2B5EF4-FFF2-40B4-BE49-F238E27FC236}">
                <a16:creationId xmlns:a16="http://schemas.microsoft.com/office/drawing/2014/main" id="{6531358C-01AE-124C-7740-543D13C9E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4038"/>
            <a:ext cx="669607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a:extLst>
              <a:ext uri="{FF2B5EF4-FFF2-40B4-BE49-F238E27FC236}">
                <a16:creationId xmlns:a16="http://schemas.microsoft.com/office/drawing/2014/main" id="{27E53030-8931-1C28-22BC-1105131CD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3" y="4603750"/>
            <a:ext cx="74168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EE25AD6-01A7-B3B1-9721-E3FF59C6B14B}"/>
              </a:ext>
            </a:extLst>
          </p:cNvPr>
          <p:cNvSpPr>
            <a:spLocks noGrp="1"/>
          </p:cNvSpPr>
          <p:nvPr>
            <p:ph type="title"/>
          </p:nvPr>
        </p:nvSpPr>
        <p:spPr>
          <a:xfrm>
            <a:off x="0" y="-192088"/>
            <a:ext cx="8229600" cy="952501"/>
          </a:xfrm>
        </p:spPr>
        <p:txBody>
          <a:bodyPr/>
          <a:lstStyle/>
          <a:p>
            <a:r>
              <a:rPr lang="en-US" altLang="en-US"/>
              <a:t>Big accounts</a:t>
            </a:r>
          </a:p>
        </p:txBody>
      </p:sp>
      <p:pic>
        <p:nvPicPr>
          <p:cNvPr id="28674" name="Content Placeholder 4">
            <a:hlinkClick r:id="rId2"/>
            <a:extLst>
              <a:ext uri="{FF2B5EF4-FFF2-40B4-BE49-F238E27FC236}">
                <a16:creationId xmlns:a16="http://schemas.microsoft.com/office/drawing/2014/main" id="{0993E7F9-76EB-4FF7-253E-50C78C06A1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3050" y="731838"/>
            <a:ext cx="5711825" cy="1865312"/>
          </a:xfrm>
        </p:spPr>
      </p:pic>
      <p:pic>
        <p:nvPicPr>
          <p:cNvPr id="28675" name="Picture 5">
            <a:hlinkClick r:id="rId4"/>
            <a:extLst>
              <a:ext uri="{FF2B5EF4-FFF2-40B4-BE49-F238E27FC236}">
                <a16:creationId xmlns:a16="http://schemas.microsoft.com/office/drawing/2014/main" id="{35321075-D2FE-82A2-50DD-2B35655CA3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988" y="2597150"/>
            <a:ext cx="6065837"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a:extLst>
              <a:ext uri="{FF2B5EF4-FFF2-40B4-BE49-F238E27FC236}">
                <a16:creationId xmlns:a16="http://schemas.microsoft.com/office/drawing/2014/main" id="{D0245807-1549-03A2-BD39-76B6A047BFD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554038"/>
            <a:ext cx="17780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a:hlinkClick r:id="rId7"/>
            <a:extLst>
              <a:ext uri="{FF2B5EF4-FFF2-40B4-BE49-F238E27FC236}">
                <a16:creationId xmlns:a16="http://schemas.microsoft.com/office/drawing/2014/main" id="{28B3ED93-FD1F-5124-B1B8-1AA31E45E50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62463" y="4603750"/>
            <a:ext cx="43211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6D255EB-B79E-D76E-E030-2C227AE24E6A}"/>
              </a:ext>
            </a:extLst>
          </p:cNvPr>
          <p:cNvSpPr>
            <a:spLocks noGrp="1"/>
          </p:cNvSpPr>
          <p:nvPr>
            <p:ph type="title"/>
          </p:nvPr>
        </p:nvSpPr>
        <p:spPr>
          <a:xfrm>
            <a:off x="0" y="-192088"/>
            <a:ext cx="8229600" cy="952501"/>
          </a:xfrm>
        </p:spPr>
        <p:txBody>
          <a:bodyPr/>
          <a:lstStyle/>
          <a:p>
            <a:r>
              <a:rPr lang="en-US" altLang="en-US"/>
              <a:t>Genesis Record</a:t>
            </a:r>
          </a:p>
        </p:txBody>
      </p:sp>
      <p:pic>
        <p:nvPicPr>
          <p:cNvPr id="29698" name="Content Placeholder 5">
            <a:hlinkClick r:id="rId2"/>
            <a:extLst>
              <a:ext uri="{FF2B5EF4-FFF2-40B4-BE49-F238E27FC236}">
                <a16:creationId xmlns:a16="http://schemas.microsoft.com/office/drawing/2014/main" id="{17AEC282-1369-8396-4EE2-A25DF09A39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5650" y="790575"/>
            <a:ext cx="8039100" cy="422751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2AB63E2-76C2-8533-D961-817BC41671CC}"/>
              </a:ext>
            </a:extLst>
          </p:cNvPr>
          <p:cNvSpPr>
            <a:spLocks noGrp="1"/>
          </p:cNvSpPr>
          <p:nvPr>
            <p:ph type="title"/>
          </p:nvPr>
        </p:nvSpPr>
        <p:spPr>
          <a:xfrm>
            <a:off x="0" y="-192088"/>
            <a:ext cx="8229600" cy="952501"/>
          </a:xfrm>
        </p:spPr>
        <p:txBody>
          <a:bodyPr/>
          <a:lstStyle/>
          <a:p>
            <a:r>
              <a:rPr lang="en-US" altLang="en-US"/>
              <a:t>Bitcoin transactions and valuation</a:t>
            </a:r>
          </a:p>
        </p:txBody>
      </p:sp>
      <p:pic>
        <p:nvPicPr>
          <p:cNvPr id="30722" name="Content Placeholder 6" descr="A screenshot of a graph&#10;&#10;Description automatically generated">
            <a:hlinkClick r:id="rId2"/>
            <a:extLst>
              <a:ext uri="{FF2B5EF4-FFF2-40B4-BE49-F238E27FC236}">
                <a16:creationId xmlns:a16="http://schemas.microsoft.com/office/drawing/2014/main" id="{42928F71-8188-13D4-2E3A-93FEB50E661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760413"/>
            <a:ext cx="6535738" cy="4837112"/>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E7EF511A-BC5A-A8F9-DF30-84D8AD288599}"/>
              </a:ext>
            </a:extLst>
          </p:cNvPr>
          <p:cNvSpPr>
            <a:spLocks noGrp="1"/>
          </p:cNvSpPr>
          <p:nvPr>
            <p:ph type="title"/>
          </p:nvPr>
        </p:nvSpPr>
        <p:spPr>
          <a:xfrm>
            <a:off x="0" y="-192088"/>
            <a:ext cx="8229600" cy="952501"/>
          </a:xfrm>
        </p:spPr>
        <p:txBody>
          <a:bodyPr/>
          <a:lstStyle/>
          <a:p>
            <a:r>
              <a:rPr lang="en-US" altLang="en-US"/>
              <a:t>Bitcoin trading volume</a:t>
            </a:r>
          </a:p>
        </p:txBody>
      </p:sp>
      <p:pic>
        <p:nvPicPr>
          <p:cNvPr id="31746" name="Content Placeholder 3" descr="Chart, histogram&#10;&#10;Description automatically generated">
            <a:extLst>
              <a:ext uri="{FF2B5EF4-FFF2-40B4-BE49-F238E27FC236}">
                <a16:creationId xmlns:a16="http://schemas.microsoft.com/office/drawing/2014/main" id="{63E743FF-AFAD-FCCE-7588-55367FA654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841375"/>
            <a:ext cx="8304213" cy="4464050"/>
          </a:xfrm>
        </p:spPr>
      </p:pic>
      <p:pic>
        <p:nvPicPr>
          <p:cNvPr id="31747" name="Picture 2" descr="A screenshot of a graph&#10;&#10;Description automatically generated">
            <a:extLst>
              <a:ext uri="{FF2B5EF4-FFF2-40B4-BE49-F238E27FC236}">
                <a16:creationId xmlns:a16="http://schemas.microsoft.com/office/drawing/2014/main" id="{ABF5F208-1C9B-F2C3-57EE-F34403831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89075"/>
            <a:ext cx="4033837"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3CF6CAC-5AA6-A56B-0352-A7E2CBD34BC1}"/>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32770" name="Content Placeholder 3" descr="A picture containing indoor, decorated&#10;&#10;Description automatically generated">
            <a:extLst>
              <a:ext uri="{FF2B5EF4-FFF2-40B4-BE49-F238E27FC236}">
                <a16:creationId xmlns:a16="http://schemas.microsoft.com/office/drawing/2014/main" id="{42EE8F90-10A8-C57C-62D3-59ACDC61AF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27BC679B-8C64-543B-B19E-6827A3FE3E91}"/>
              </a:ext>
            </a:extLst>
          </p:cNvPr>
          <p:cNvSpPr>
            <a:spLocks noGrp="1"/>
          </p:cNvSpPr>
          <p:nvPr>
            <p:ph type="title"/>
          </p:nvPr>
        </p:nvSpPr>
        <p:spPr>
          <a:xfrm>
            <a:off x="0" y="-192088"/>
            <a:ext cx="8229600" cy="952501"/>
          </a:xfrm>
        </p:spPr>
        <p:txBody>
          <a:bodyPr/>
          <a:lstStyle/>
          <a:p>
            <a:r>
              <a:rPr lang="en-US" altLang="en-US"/>
              <a:t>Bitcoin Wallet and Addresses</a:t>
            </a:r>
          </a:p>
        </p:txBody>
      </p:sp>
      <p:pic>
        <p:nvPicPr>
          <p:cNvPr id="34818" name="Content Placeholder 1">
            <a:extLst>
              <a:ext uri="{FF2B5EF4-FFF2-40B4-BE49-F238E27FC236}">
                <a16:creationId xmlns:a16="http://schemas.microsoft.com/office/drawing/2014/main" id="{37999FB4-8766-E0E9-D6B4-541569287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975" y="760413"/>
            <a:ext cx="9267825" cy="495458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52B110B-53EB-1FCA-2FD2-D2B393DC1F65}"/>
              </a:ext>
            </a:extLst>
          </p:cNvPr>
          <p:cNvSpPr>
            <a:spLocks noGrp="1"/>
          </p:cNvSpPr>
          <p:nvPr>
            <p:ph type="title"/>
          </p:nvPr>
        </p:nvSpPr>
        <p:spPr>
          <a:xfrm>
            <a:off x="0" y="-192088"/>
            <a:ext cx="8229600" cy="952501"/>
          </a:xfrm>
        </p:spPr>
        <p:txBody>
          <a:bodyPr/>
          <a:lstStyle/>
          <a:p>
            <a:endParaRPr lang="en-US" altLang="en-US"/>
          </a:p>
        </p:txBody>
      </p:sp>
      <p:sp>
        <p:nvSpPr>
          <p:cNvPr id="35842" name="Content Placeholder 2">
            <a:extLst>
              <a:ext uri="{FF2B5EF4-FFF2-40B4-BE49-F238E27FC236}">
                <a16:creationId xmlns:a16="http://schemas.microsoft.com/office/drawing/2014/main" id="{A9643905-3C64-D29E-A48F-1FD0D58D606E}"/>
              </a:ext>
            </a:extLst>
          </p:cNvPr>
          <p:cNvSpPr>
            <a:spLocks noGrp="1"/>
          </p:cNvSpPr>
          <p:nvPr>
            <p:ph idx="1"/>
          </p:nvPr>
        </p:nvSpPr>
        <p:spPr/>
        <p:txBody>
          <a:bodyPr/>
          <a:lstStyle/>
          <a:p>
            <a:endParaRPr lang="en-US" altLang="en-US"/>
          </a:p>
        </p:txBody>
      </p:sp>
      <p:pic>
        <p:nvPicPr>
          <p:cNvPr id="35843" name="Picture 3">
            <a:extLst>
              <a:ext uri="{FF2B5EF4-FFF2-40B4-BE49-F238E27FC236}">
                <a16:creationId xmlns:a16="http://schemas.microsoft.com/office/drawing/2014/main" id="{F226F15B-DC39-6BEF-9AC5-58A24B2E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2250"/>
            <a:ext cx="79200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77584D5-54BB-E3C6-E9F0-38F885CB3BCE}"/>
              </a:ext>
            </a:extLst>
          </p:cNvPr>
          <p:cNvSpPr>
            <a:spLocks noGrp="1"/>
          </p:cNvSpPr>
          <p:nvPr>
            <p:ph type="title"/>
          </p:nvPr>
        </p:nvSpPr>
        <p:spPr>
          <a:xfrm>
            <a:off x="0" y="-192088"/>
            <a:ext cx="8229600" cy="952501"/>
          </a:xfrm>
        </p:spPr>
        <p:txBody>
          <a:bodyPr/>
          <a:lstStyle/>
          <a:p>
            <a:endParaRPr lang="en-US" altLang="en-US"/>
          </a:p>
        </p:txBody>
      </p:sp>
      <p:sp>
        <p:nvSpPr>
          <p:cNvPr id="36866" name="Content Placeholder 2">
            <a:extLst>
              <a:ext uri="{FF2B5EF4-FFF2-40B4-BE49-F238E27FC236}">
                <a16:creationId xmlns:a16="http://schemas.microsoft.com/office/drawing/2014/main" id="{8DDDCDBC-0958-62D5-8290-0034727C386B}"/>
              </a:ext>
            </a:extLst>
          </p:cNvPr>
          <p:cNvSpPr>
            <a:spLocks noGrp="1"/>
          </p:cNvSpPr>
          <p:nvPr>
            <p:ph idx="1"/>
          </p:nvPr>
        </p:nvSpPr>
        <p:spPr/>
        <p:txBody>
          <a:bodyPr/>
          <a:lstStyle/>
          <a:p>
            <a:endParaRPr lang="en-US" altLang="en-US"/>
          </a:p>
        </p:txBody>
      </p:sp>
      <p:pic>
        <p:nvPicPr>
          <p:cNvPr id="36867" name="Picture 3" descr="http://asecuritysite.com/bithash.png">
            <a:extLst>
              <a:ext uri="{FF2B5EF4-FFF2-40B4-BE49-F238E27FC236}">
                <a16:creationId xmlns:a16="http://schemas.microsoft.com/office/drawing/2014/main" id="{8C9DD9E7-592A-9C01-7FAA-D75958453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717550"/>
            <a:ext cx="655161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7C6C841-2C9D-23AB-2926-0E71319E9A4F}"/>
              </a:ext>
            </a:extLst>
          </p:cNvPr>
          <p:cNvSpPr>
            <a:spLocks noGrp="1"/>
          </p:cNvSpPr>
          <p:nvPr>
            <p:ph type="title"/>
          </p:nvPr>
        </p:nvSpPr>
        <p:spPr>
          <a:xfrm>
            <a:off x="0" y="-192088"/>
            <a:ext cx="8229600" cy="952501"/>
          </a:xfrm>
        </p:spPr>
        <p:txBody>
          <a:bodyPr/>
          <a:lstStyle/>
          <a:p>
            <a:endParaRPr lang="en-US" altLang="en-US"/>
          </a:p>
        </p:txBody>
      </p:sp>
      <p:sp>
        <p:nvSpPr>
          <p:cNvPr id="37890" name="Content Placeholder 2">
            <a:extLst>
              <a:ext uri="{FF2B5EF4-FFF2-40B4-BE49-F238E27FC236}">
                <a16:creationId xmlns:a16="http://schemas.microsoft.com/office/drawing/2014/main" id="{B53EBB22-7A79-BB97-FFE9-7A4CC181F53E}"/>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065AC6C1-3710-E065-816C-5EA8926AC36B}"/>
              </a:ext>
            </a:extLst>
          </p:cNvPr>
          <p:cNvSpPr/>
          <p:nvPr/>
        </p:nvSpPr>
        <p:spPr>
          <a:xfrm>
            <a:off x="684213" y="912813"/>
            <a:ext cx="8002587" cy="480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Private key:</a:t>
            </a:r>
          </a:p>
          <a:p>
            <a:pPr>
              <a:spcBef>
                <a:spcPct val="0"/>
              </a:spcBef>
              <a:buFontTx/>
              <a:buNone/>
              <a:defRPr/>
            </a:pPr>
            <a:r>
              <a:rPr lang="en-GB" altLang="en-US" sz="1800">
                <a:solidFill>
                  <a:srgbClr val="FFFFFF"/>
                </a:solidFill>
                <a:cs typeface="Arial" panose="020B0604020202020204" pitchFamily="34" charset="0"/>
              </a:rPr>
              <a:t>4c0333a50b7724c71b89df148d83f64d49d896e21701007eeb8cada52744aca2</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Public key:</a:t>
            </a:r>
          </a:p>
          <a:p>
            <a:pPr>
              <a:spcBef>
                <a:spcPct val="0"/>
              </a:spcBef>
              <a:buFontTx/>
              <a:buNone/>
              <a:defRPr/>
            </a:pPr>
            <a:r>
              <a:rPr lang="en-GB" altLang="en-US" sz="1800">
                <a:solidFill>
                  <a:srgbClr val="FFFFFF"/>
                </a:solidFill>
                <a:cs typeface="Arial" panose="020B0604020202020204" pitchFamily="34" charset="0"/>
              </a:rPr>
              <a:t>0489fc7b8c3f655a10840d35c76ebb5596694045e49e940fb1e7a759da4edf0fafc45bbbea6f5a56abf14c145c529c8eda9d3ad606f3a0bf4ca01ce991d4987b97</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Wif:  5JPmDetQXXvc5aT5efyrg7BxHbH4135owRzq9DD7n2eWQCta5MN</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Address:  16RAf9CjnstWCfBJGfrzSSMfTeHJVt8QWw</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Signed:</a:t>
            </a:r>
          </a:p>
          <a:p>
            <a:pPr>
              <a:spcBef>
                <a:spcPct val="0"/>
              </a:spcBef>
              <a:buFontTx/>
              <a:buNone/>
              <a:defRPr/>
            </a:pPr>
            <a:r>
              <a:rPr lang="en-GB" altLang="en-US" sz="1800">
                <a:solidFill>
                  <a:srgbClr val="FFFFFF"/>
                </a:solidFill>
                <a:cs typeface="Arial" panose="020B0604020202020204" pitchFamily="34" charset="0"/>
              </a:rP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Payments">
            <a:extLst>
              <a:ext uri="{FF2B5EF4-FFF2-40B4-BE49-F238E27FC236}">
                <a16:creationId xmlns:a16="http://schemas.microsoft.com/office/drawing/2014/main" id="{55F5AD71-6CC2-65D9-D496-2954A893687E}"/>
              </a:ext>
            </a:extLst>
          </p:cNvPr>
          <p:cNvSpPr>
            <a:spLocks noGrp="1"/>
          </p:cNvSpPr>
          <p:nvPr>
            <p:ph type="title" idx="4294967295"/>
          </p:nvPr>
        </p:nvSpPr>
        <p:spPr>
          <a:xfrm>
            <a:off x="0" y="-192088"/>
            <a:ext cx="8229600" cy="952501"/>
          </a:xfrm>
        </p:spPr>
        <p:txBody>
          <a:bodyPr lIns="45718" tIns="45718" rIns="45718" bIns="45718"/>
          <a:lstStyle/>
          <a:p>
            <a:r>
              <a:rPr lang="en-US" altLang="en-US" sz="2800" b="1">
                <a:sym typeface="Calibri" panose="020F0502020204030204" pitchFamily="34" charset="0"/>
              </a:rPr>
              <a:t>Payments</a:t>
            </a:r>
          </a:p>
        </p:txBody>
      </p:sp>
      <p:sp>
        <p:nvSpPr>
          <p:cNvPr id="19458" name="Body">
            <a:extLst>
              <a:ext uri="{FF2B5EF4-FFF2-40B4-BE49-F238E27FC236}">
                <a16:creationId xmlns:a16="http://schemas.microsoft.com/office/drawing/2014/main" id="{B5EB9F7C-15D5-51CF-0E72-61DF9A0B31EA}"/>
              </a:ext>
            </a:extLst>
          </p:cNvPr>
          <p:cNvSpPr>
            <a:spLocks noGrp="1"/>
          </p:cNvSpPr>
          <p:nvPr>
            <p:ph type="body" idx="4294967295"/>
          </p:nvPr>
        </p:nvSpPr>
        <p:spPr/>
        <p:txBody>
          <a:bodyPr lIns="45718" tIns="45718" rIns="45718" bIns="45718"/>
          <a:lstStyle/>
          <a:p>
            <a:pPr>
              <a:spcBef>
                <a:spcPts val="700"/>
              </a:spcBef>
            </a:pPr>
            <a:endParaRPr lang="en-US" altLang="en-US"/>
          </a:p>
        </p:txBody>
      </p:sp>
      <p:pic>
        <p:nvPicPr>
          <p:cNvPr id="19459" name="image.png" descr="image.png">
            <a:extLst>
              <a:ext uri="{FF2B5EF4-FFF2-40B4-BE49-F238E27FC236}">
                <a16:creationId xmlns:a16="http://schemas.microsoft.com/office/drawing/2014/main" id="{CD80FBB3-3F37-5525-EB52-1214C915A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6350"/>
            <a:ext cx="62642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77360622-D72A-6709-6B58-73059BE84E57}"/>
              </a:ext>
            </a:extLst>
          </p:cNvPr>
          <p:cNvSpPr>
            <a:spLocks noGrp="1"/>
          </p:cNvSpPr>
          <p:nvPr>
            <p:ph type="title"/>
          </p:nvPr>
        </p:nvSpPr>
        <p:spPr>
          <a:xfrm>
            <a:off x="0" y="-192088"/>
            <a:ext cx="8229600" cy="952501"/>
          </a:xfrm>
        </p:spPr>
        <p:txBody>
          <a:bodyPr/>
          <a:lstStyle/>
          <a:p>
            <a:r>
              <a:rPr lang="en-US" altLang="en-US"/>
              <a:t>Bitcoin transaction</a:t>
            </a:r>
          </a:p>
        </p:txBody>
      </p:sp>
      <p:sp>
        <p:nvSpPr>
          <p:cNvPr id="38914" name="Content Placeholder 2">
            <a:extLst>
              <a:ext uri="{FF2B5EF4-FFF2-40B4-BE49-F238E27FC236}">
                <a16:creationId xmlns:a16="http://schemas.microsoft.com/office/drawing/2014/main" id="{9B3E21E8-EFB2-F08C-1178-5B22ECD48DE8}"/>
              </a:ext>
            </a:extLst>
          </p:cNvPr>
          <p:cNvSpPr>
            <a:spLocks noGrp="1"/>
          </p:cNvSpPr>
          <p:nvPr>
            <p:ph idx="1"/>
          </p:nvPr>
        </p:nvSpPr>
        <p:spPr/>
        <p:txBody>
          <a:bodyPr/>
          <a:lstStyle/>
          <a:p>
            <a:endParaRPr lang="en-US" altLang="en-US"/>
          </a:p>
        </p:txBody>
      </p:sp>
      <p:pic>
        <p:nvPicPr>
          <p:cNvPr id="38915" name="Picture 3">
            <a:extLst>
              <a:ext uri="{FF2B5EF4-FFF2-40B4-BE49-F238E27FC236}">
                <a16:creationId xmlns:a16="http://schemas.microsoft.com/office/drawing/2014/main" id="{730947B1-EF89-8EED-F09E-8A1838F6C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760413"/>
            <a:ext cx="77374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7C6FB11-0A13-70A3-2ED4-3DC591A00688}"/>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sp>
        <p:nvSpPr>
          <p:cNvPr id="39938" name="Content Placeholder 1">
            <a:extLst>
              <a:ext uri="{FF2B5EF4-FFF2-40B4-BE49-F238E27FC236}">
                <a16:creationId xmlns:a16="http://schemas.microsoft.com/office/drawing/2014/main" id="{41B715E0-32FA-BA4F-F1AD-EB96B4C1F5FC}"/>
              </a:ext>
            </a:extLst>
          </p:cNvPr>
          <p:cNvSpPr>
            <a:spLocks noGrp="1"/>
          </p:cNvSpPr>
          <p:nvPr>
            <p:ph idx="1"/>
          </p:nvPr>
        </p:nvSpPr>
        <p:spPr/>
        <p:txBody>
          <a:bodyPr/>
          <a:lstStyle/>
          <a:p>
            <a:endParaRPr lang="en-US" altLang="en-US"/>
          </a:p>
        </p:txBody>
      </p:sp>
      <p:pic>
        <p:nvPicPr>
          <p:cNvPr id="39939" name="Content Placeholder 3" descr="A picture containing indoor, decorated&#10;&#10;Description automatically generated">
            <a:extLst>
              <a:ext uri="{FF2B5EF4-FFF2-40B4-BE49-F238E27FC236}">
                <a16:creationId xmlns:a16="http://schemas.microsoft.com/office/drawing/2014/main" id="{26A2065B-4D68-0E71-B7CE-802B37885E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89463C6-CEF5-B91E-DD47-862CBCB20E21}"/>
              </a:ext>
            </a:extLst>
          </p:cNvPr>
          <p:cNvSpPr>
            <a:spLocks noGrp="1"/>
          </p:cNvSpPr>
          <p:nvPr>
            <p:ph type="title"/>
          </p:nvPr>
        </p:nvSpPr>
        <p:spPr>
          <a:xfrm>
            <a:off x="0" y="-192088"/>
            <a:ext cx="8229600" cy="952501"/>
          </a:xfrm>
        </p:spPr>
        <p:txBody>
          <a:bodyPr/>
          <a:lstStyle/>
          <a:p>
            <a:r>
              <a:rPr lang="en-US" altLang="en-US"/>
              <a:t>Mining process</a:t>
            </a:r>
          </a:p>
        </p:txBody>
      </p:sp>
      <p:sp>
        <p:nvSpPr>
          <p:cNvPr id="41986" name="Content Placeholder 2">
            <a:extLst>
              <a:ext uri="{FF2B5EF4-FFF2-40B4-BE49-F238E27FC236}">
                <a16:creationId xmlns:a16="http://schemas.microsoft.com/office/drawing/2014/main" id="{B81C5F3C-4647-A39E-514D-BF0413E10F22}"/>
              </a:ext>
            </a:extLst>
          </p:cNvPr>
          <p:cNvSpPr>
            <a:spLocks noGrp="1"/>
          </p:cNvSpPr>
          <p:nvPr>
            <p:ph idx="1"/>
          </p:nvPr>
        </p:nvSpPr>
        <p:spPr/>
        <p:txBody>
          <a:bodyPr/>
          <a:lstStyle/>
          <a:p>
            <a:endParaRPr lang="en-US" altLang="en-US"/>
          </a:p>
        </p:txBody>
      </p:sp>
      <p:pic>
        <p:nvPicPr>
          <p:cNvPr id="41987" name="Picture 3">
            <a:extLst>
              <a:ext uri="{FF2B5EF4-FFF2-40B4-BE49-F238E27FC236}">
                <a16:creationId xmlns:a16="http://schemas.microsoft.com/office/drawing/2014/main" id="{0C93B5D8-1E23-5B3F-D505-912E116EA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12813"/>
            <a:ext cx="83185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C0441BAD-966F-1DCE-9990-C3F57DAFB224}"/>
              </a:ext>
            </a:extLst>
          </p:cNvPr>
          <p:cNvSpPr>
            <a:spLocks noGrp="1"/>
          </p:cNvSpPr>
          <p:nvPr>
            <p:ph type="title"/>
          </p:nvPr>
        </p:nvSpPr>
        <p:spPr>
          <a:xfrm>
            <a:off x="0" y="-192088"/>
            <a:ext cx="8229600" cy="952501"/>
          </a:xfrm>
        </p:spPr>
        <p:txBody>
          <a:bodyPr/>
          <a:lstStyle/>
          <a:p>
            <a:r>
              <a:rPr lang="en-US" altLang="en-US"/>
              <a:t>Successful miners (2023 and 2018)</a:t>
            </a:r>
          </a:p>
        </p:txBody>
      </p:sp>
      <p:pic>
        <p:nvPicPr>
          <p:cNvPr id="43010" name="Content Placeholder 3">
            <a:extLst>
              <a:ext uri="{FF2B5EF4-FFF2-40B4-BE49-F238E27FC236}">
                <a16:creationId xmlns:a16="http://schemas.microsoft.com/office/drawing/2014/main" id="{55146D83-4257-5F8B-2E22-D85D218881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0" y="1392238"/>
            <a:ext cx="4583113" cy="2930525"/>
          </a:xfrm>
        </p:spPr>
      </p:pic>
      <p:pic>
        <p:nvPicPr>
          <p:cNvPr id="43011" name="Picture 4" descr="A colorful pie chart with white text&#10;&#10;Description automatically generated">
            <a:hlinkClick r:id="rId3"/>
            <a:extLst>
              <a:ext uri="{FF2B5EF4-FFF2-40B4-BE49-F238E27FC236}">
                <a16:creationId xmlns:a16="http://schemas.microsoft.com/office/drawing/2014/main" id="{184BA2B3-9BB0-07EB-5DE1-E1562CB58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1204913"/>
            <a:ext cx="4500562"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34015B3E-FBCA-9531-CBDB-4B9028C639BF}"/>
              </a:ext>
            </a:extLst>
          </p:cNvPr>
          <p:cNvSpPr>
            <a:spLocks noGrp="1"/>
          </p:cNvSpPr>
          <p:nvPr>
            <p:ph type="title"/>
          </p:nvPr>
        </p:nvSpPr>
        <p:spPr>
          <a:xfrm>
            <a:off x="0" y="-192088"/>
            <a:ext cx="8229600" cy="952501"/>
          </a:xfrm>
        </p:spPr>
        <p:txBody>
          <a:bodyPr/>
          <a:lstStyle/>
          <a:p>
            <a:r>
              <a:rPr lang="en-US" altLang="en-US"/>
              <a:t>Hash Rate TH/s</a:t>
            </a:r>
          </a:p>
        </p:txBody>
      </p:sp>
      <p:pic>
        <p:nvPicPr>
          <p:cNvPr id="44034" name="Content Placeholder 3" descr="A graph of blue lines&#10;&#10;Description automatically generated">
            <a:hlinkClick r:id="rId2"/>
            <a:extLst>
              <a:ext uri="{FF2B5EF4-FFF2-40B4-BE49-F238E27FC236}">
                <a16:creationId xmlns:a16="http://schemas.microsoft.com/office/drawing/2014/main" id="{6A0B7701-6341-F290-D4C1-E0996823FFA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00113" y="841375"/>
            <a:ext cx="7056437" cy="438785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D66B7E68-389A-5CBA-BB80-FF5BBFE966F7}"/>
              </a:ext>
            </a:extLst>
          </p:cNvPr>
          <p:cNvSpPr>
            <a:spLocks noGrp="1"/>
          </p:cNvSpPr>
          <p:nvPr>
            <p:ph type="title"/>
          </p:nvPr>
        </p:nvSpPr>
        <p:spPr>
          <a:xfrm>
            <a:off x="0" y="-192088"/>
            <a:ext cx="8229600" cy="952501"/>
          </a:xfrm>
        </p:spPr>
        <p:txBody>
          <a:bodyPr/>
          <a:lstStyle/>
          <a:p>
            <a:r>
              <a:rPr lang="en-US" altLang="en-US"/>
              <a:t>Mining Processes</a:t>
            </a:r>
          </a:p>
        </p:txBody>
      </p:sp>
      <p:sp>
        <p:nvSpPr>
          <p:cNvPr id="45058" name="Content Placeholder 2">
            <a:extLst>
              <a:ext uri="{FF2B5EF4-FFF2-40B4-BE49-F238E27FC236}">
                <a16:creationId xmlns:a16="http://schemas.microsoft.com/office/drawing/2014/main" id="{9E94EA3B-4802-7A5E-0FFA-86D70B0F11D1}"/>
              </a:ext>
            </a:extLst>
          </p:cNvPr>
          <p:cNvSpPr>
            <a:spLocks noGrp="1"/>
          </p:cNvSpPr>
          <p:nvPr>
            <p:ph idx="1"/>
          </p:nvPr>
        </p:nvSpPr>
        <p:spPr/>
        <p:txBody>
          <a:bodyPr/>
          <a:lstStyle/>
          <a:p>
            <a:r>
              <a:rPr lang="en-GB" altLang="en-US"/>
              <a:t>Hash 	</a:t>
            </a:r>
          </a:p>
          <a:p>
            <a:r>
              <a:rPr lang="en-GB" altLang="en-US">
                <a:solidFill>
                  <a:srgbClr val="C00000"/>
                </a:solidFill>
              </a:rPr>
              <a:t>000000000000000000</a:t>
            </a:r>
            <a:r>
              <a:rPr lang="en-GB" altLang="en-US"/>
              <a:t>d98e57b83834a2d1f4387a93d06861bcf3ea5fc498bd55</a:t>
            </a:r>
          </a:p>
          <a:p>
            <a:r>
              <a:rPr lang="en-GB" altLang="en-US"/>
              <a:t>Previous Block 	</a:t>
            </a:r>
          </a:p>
          <a:p>
            <a:r>
              <a:rPr lang="en-GB" altLang="en-US">
                <a:solidFill>
                  <a:srgbClr val="C00000"/>
                </a:solidFill>
              </a:rPr>
              <a:t>00000000000000000</a:t>
            </a:r>
            <a:r>
              <a:rPr lang="en-GB" altLang="en-US"/>
              <a:t>12138e05f0779765277a9d2ab7e4a2a70882790abf98a0c</a:t>
            </a:r>
          </a:p>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B49E4E5E-E687-DAD5-DE34-E6887D8C34C0}"/>
              </a:ext>
            </a:extLst>
          </p:cNvPr>
          <p:cNvSpPr>
            <a:spLocks noGrp="1"/>
          </p:cNvSpPr>
          <p:nvPr>
            <p:ph type="title"/>
          </p:nvPr>
        </p:nvSpPr>
        <p:spPr>
          <a:xfrm>
            <a:off x="0" y="-192088"/>
            <a:ext cx="8229600" cy="952501"/>
          </a:xfrm>
        </p:spPr>
        <p:txBody>
          <a:bodyPr/>
          <a:lstStyle/>
          <a:p>
            <a:r>
              <a:rPr lang="en-US" altLang="en-US"/>
              <a:t>Blocks</a:t>
            </a:r>
          </a:p>
        </p:txBody>
      </p:sp>
      <p:pic>
        <p:nvPicPr>
          <p:cNvPr id="46082" name="Content Placeholder 2" descr="Text&#10;&#10;Description automatically generated with medium confidence">
            <a:hlinkClick r:id="rId2"/>
            <a:extLst>
              <a:ext uri="{FF2B5EF4-FFF2-40B4-BE49-F238E27FC236}">
                <a16:creationId xmlns:a16="http://schemas.microsoft.com/office/drawing/2014/main" id="{A7364701-3585-0D10-7AE3-10B0F3E33F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8313" y="765175"/>
            <a:ext cx="7488237" cy="4494213"/>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82D31EF7-32B7-FFA9-7AB4-1093E9558CAB}"/>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47106" name="Content Placeholder 3" descr="A picture containing indoor, decorated&#10;&#10;Description automatically generated">
            <a:extLst>
              <a:ext uri="{FF2B5EF4-FFF2-40B4-BE49-F238E27FC236}">
                <a16:creationId xmlns:a16="http://schemas.microsoft.com/office/drawing/2014/main" id="{CDC0E092-96E5-131B-8487-0A3FD377E6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D1BDC55E-9633-198A-6DE7-69879C06BEFA}"/>
              </a:ext>
            </a:extLst>
          </p:cNvPr>
          <p:cNvSpPr>
            <a:spLocks noGrp="1"/>
          </p:cNvSpPr>
          <p:nvPr>
            <p:ph type="title"/>
          </p:nvPr>
        </p:nvSpPr>
        <p:spPr>
          <a:xfrm>
            <a:off x="0" y="-192088"/>
            <a:ext cx="8229600" cy="952501"/>
          </a:xfrm>
        </p:spPr>
        <p:txBody>
          <a:bodyPr/>
          <a:lstStyle/>
          <a:p>
            <a:r>
              <a:rPr lang="en-US" altLang="en-US"/>
              <a:t>History</a:t>
            </a:r>
          </a:p>
        </p:txBody>
      </p:sp>
      <p:sp>
        <p:nvSpPr>
          <p:cNvPr id="49154" name="Content Placeholder 2">
            <a:extLst>
              <a:ext uri="{FF2B5EF4-FFF2-40B4-BE49-F238E27FC236}">
                <a16:creationId xmlns:a16="http://schemas.microsoft.com/office/drawing/2014/main" id="{45A7CCEB-AB36-E3AD-8485-0391D3E36A05}"/>
              </a:ext>
            </a:extLst>
          </p:cNvPr>
          <p:cNvSpPr>
            <a:spLocks noGrp="1"/>
          </p:cNvSpPr>
          <p:nvPr>
            <p:ph idx="1"/>
          </p:nvPr>
        </p:nvSpPr>
        <p:spPr/>
        <p:txBody>
          <a:bodyPr/>
          <a:lstStyle/>
          <a:p>
            <a:r>
              <a:rPr lang="en-GB" altLang="en-US"/>
              <a:t>Ethereum was created by Vitalik Buterinin in 2015 and which built on the Bitcoin/ Blockchain concept by included the concept of smart contracts.  </a:t>
            </a:r>
          </a:p>
          <a:p>
            <a:r>
              <a:rPr lang="en-GB" altLang="en-US"/>
              <a:t>After a hack, in 2016, the Ethereum currency split into two: Ethereum (ETH) and Ethereum Classic (ETC). </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FF74A8F6-BE80-AD46-2FB4-F4CD8139825C}"/>
              </a:ext>
            </a:extLst>
          </p:cNvPr>
          <p:cNvSpPr>
            <a:spLocks noGrp="1"/>
          </p:cNvSpPr>
          <p:nvPr>
            <p:ph type="title"/>
          </p:nvPr>
        </p:nvSpPr>
        <p:spPr>
          <a:xfrm>
            <a:off x="0" y="-192088"/>
            <a:ext cx="8229600" cy="952501"/>
          </a:xfrm>
        </p:spPr>
        <p:txBody>
          <a:bodyPr/>
          <a:lstStyle/>
          <a:p>
            <a:r>
              <a:rPr lang="en-US" altLang="en-US"/>
              <a:t>Ethereum setup</a:t>
            </a:r>
          </a:p>
        </p:txBody>
      </p:sp>
      <p:sp>
        <p:nvSpPr>
          <p:cNvPr id="50178" name="Content Placeholder 2">
            <a:extLst>
              <a:ext uri="{FF2B5EF4-FFF2-40B4-BE49-F238E27FC236}">
                <a16:creationId xmlns:a16="http://schemas.microsoft.com/office/drawing/2014/main" id="{616CE32A-4223-1134-731E-FE4A56E5470B}"/>
              </a:ext>
            </a:extLst>
          </p:cNvPr>
          <p:cNvSpPr>
            <a:spLocks noGrp="1"/>
          </p:cNvSpPr>
          <p:nvPr>
            <p:ph idx="1"/>
          </p:nvPr>
        </p:nvSpPr>
        <p:spPr/>
        <p:txBody>
          <a:bodyPr/>
          <a:lstStyle/>
          <a:p>
            <a:endParaRPr lang="en-US" altLang="en-US"/>
          </a:p>
        </p:txBody>
      </p:sp>
      <p:pic>
        <p:nvPicPr>
          <p:cNvPr id="50179" name="Picture 3" descr="https://asecuritysite.com/blk03.png">
            <a:extLst>
              <a:ext uri="{FF2B5EF4-FFF2-40B4-BE49-F238E27FC236}">
                <a16:creationId xmlns:a16="http://schemas.microsoft.com/office/drawing/2014/main" id="{3D172C41-32B4-3C1B-0F0A-76B34DAF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25475"/>
            <a:ext cx="79311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media1.mp4" descr="media1.mp4">
            <a:extLst>
              <a:ext uri="{FF2B5EF4-FFF2-40B4-BE49-F238E27FC236}">
                <a16:creationId xmlns:a16="http://schemas.microsoft.com/office/drawing/2014/main" id="{56A8E6E8-A173-1522-E1D6-FED46E665A7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774700"/>
            <a:ext cx="3284537"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482" name="Who is 12 years old?">
            <a:extLst>
              <a:ext uri="{FF2B5EF4-FFF2-40B4-BE49-F238E27FC236}">
                <a16:creationId xmlns:a16="http://schemas.microsoft.com/office/drawing/2014/main" id="{FE4C5F27-7D47-F7D6-D080-EE3CBC491DBF}"/>
              </a:ext>
            </a:extLst>
          </p:cNvPr>
          <p:cNvSpPr>
            <a:spLocks noGrp="1"/>
          </p:cNvSpPr>
          <p:nvPr>
            <p:ph type="title"/>
          </p:nvPr>
        </p:nvSpPr>
        <p:spPr>
          <a:xfrm>
            <a:off x="44450" y="269875"/>
            <a:ext cx="5915025" cy="487363"/>
          </a:xfrm>
        </p:spPr>
        <p:txBody>
          <a:bodyPr/>
          <a:lstStyle/>
          <a:p>
            <a:r>
              <a:rPr lang="en-US" altLang="en-US"/>
              <a:t>Who is 15 years old?</a:t>
            </a:r>
          </a:p>
        </p:txBody>
      </p:sp>
      <p:grpSp>
        <p:nvGrpSpPr>
          <p:cNvPr id="82" name="image2.jpeg">
            <a:extLst>
              <a:ext uri="{FF2B5EF4-FFF2-40B4-BE49-F238E27FC236}">
                <a16:creationId xmlns:a16="http://schemas.microsoft.com/office/drawing/2014/main" id="{25C3AE65-75AD-4071-B122-20D5ECC03320}"/>
              </a:ext>
            </a:extLst>
          </p:cNvPr>
          <p:cNvGrpSpPr>
            <a:grpSpLocks/>
          </p:cNvGrpSpPr>
          <p:nvPr/>
        </p:nvGrpSpPr>
        <p:grpSpPr bwMode="auto">
          <a:xfrm>
            <a:off x="1139825" y="3014663"/>
            <a:ext cx="2465388" cy="1455737"/>
            <a:chOff x="0" y="0"/>
            <a:chExt cx="2466204" cy="1456194"/>
          </a:xfrm>
        </p:grpSpPr>
        <p:pic>
          <p:nvPicPr>
            <p:cNvPr id="20504" name="image2.jpeg" descr="image2.jpeg">
              <a:extLst>
                <a:ext uri="{FF2B5EF4-FFF2-40B4-BE49-F238E27FC236}">
                  <a16:creationId xmlns:a16="http://schemas.microsoft.com/office/drawing/2014/main" id="{BA73CD74-8164-2F64-FE2E-62F7D665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5400"/>
              <a:ext cx="2364605" cy="132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image2.jpeg" descr="image2.jpeg">
              <a:extLst>
                <a:ext uri="{FF2B5EF4-FFF2-40B4-BE49-F238E27FC236}">
                  <a16:creationId xmlns:a16="http://schemas.microsoft.com/office/drawing/2014/main" id="{141C094C-BD68-4007-8407-52176EE5E24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66205" cy="145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image3.jpeg">
            <a:extLst>
              <a:ext uri="{FF2B5EF4-FFF2-40B4-BE49-F238E27FC236}">
                <a16:creationId xmlns:a16="http://schemas.microsoft.com/office/drawing/2014/main" id="{0DA46783-9241-E4CB-5CFA-9F412B6DCBEC}"/>
              </a:ext>
            </a:extLst>
          </p:cNvPr>
          <p:cNvGrpSpPr>
            <a:grpSpLocks/>
          </p:cNvGrpSpPr>
          <p:nvPr/>
        </p:nvGrpSpPr>
        <p:grpSpPr bwMode="auto">
          <a:xfrm>
            <a:off x="4708525" y="730250"/>
            <a:ext cx="1577975" cy="2070100"/>
            <a:chOff x="0" y="0"/>
            <a:chExt cx="1578469" cy="2070503"/>
          </a:xfrm>
        </p:grpSpPr>
        <p:pic>
          <p:nvPicPr>
            <p:cNvPr id="20502" name="image3.jpeg" descr="image3.jpeg">
              <a:extLst>
                <a:ext uri="{FF2B5EF4-FFF2-40B4-BE49-F238E27FC236}">
                  <a16:creationId xmlns:a16="http://schemas.microsoft.com/office/drawing/2014/main" id="{787F0700-554E-F864-3567-7F60E2A0B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25400"/>
              <a:ext cx="1476870" cy="194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image3.jpeg" descr="image3.jpeg">
              <a:extLst>
                <a:ext uri="{FF2B5EF4-FFF2-40B4-BE49-F238E27FC236}">
                  <a16:creationId xmlns:a16="http://schemas.microsoft.com/office/drawing/2014/main" id="{CF81672F-01E6-DD43-40E0-3A89807998F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78470" cy="207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image4.png">
            <a:extLst>
              <a:ext uri="{FF2B5EF4-FFF2-40B4-BE49-F238E27FC236}">
                <a16:creationId xmlns:a16="http://schemas.microsoft.com/office/drawing/2014/main" id="{D0AF5A90-43E2-B866-CE55-18F03060056A}"/>
              </a:ext>
            </a:extLst>
          </p:cNvPr>
          <p:cNvGrpSpPr>
            <a:grpSpLocks/>
          </p:cNvGrpSpPr>
          <p:nvPr/>
        </p:nvGrpSpPr>
        <p:grpSpPr bwMode="auto">
          <a:xfrm>
            <a:off x="1179513" y="752475"/>
            <a:ext cx="6715125" cy="3687763"/>
            <a:chOff x="0" y="0"/>
            <a:chExt cx="6715774" cy="3688044"/>
          </a:xfrm>
        </p:grpSpPr>
        <p:pic>
          <p:nvPicPr>
            <p:cNvPr id="20500" name="image4.png" descr="image4.png">
              <a:extLst>
                <a:ext uri="{FF2B5EF4-FFF2-40B4-BE49-F238E27FC236}">
                  <a16:creationId xmlns:a16="http://schemas.microsoft.com/office/drawing/2014/main" id="{01206E9C-F78F-8694-20DA-3F969D47D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25400"/>
              <a:ext cx="6614175" cy="356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image4.png" descr="image4.png">
              <a:extLst>
                <a:ext uri="{FF2B5EF4-FFF2-40B4-BE49-F238E27FC236}">
                  <a16:creationId xmlns:a16="http://schemas.microsoft.com/office/drawing/2014/main" id="{D6AE3C4D-DBBF-C1BD-F5DE-1503C16C860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6715775" cy="368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 name="image4.jpeg">
            <a:extLst>
              <a:ext uri="{FF2B5EF4-FFF2-40B4-BE49-F238E27FC236}">
                <a16:creationId xmlns:a16="http://schemas.microsoft.com/office/drawing/2014/main" id="{3DD9D06C-29C4-77BF-DA12-2960F3DC30AF}"/>
              </a:ext>
            </a:extLst>
          </p:cNvPr>
          <p:cNvGrpSpPr>
            <a:grpSpLocks/>
          </p:cNvGrpSpPr>
          <p:nvPr/>
        </p:nvGrpSpPr>
        <p:grpSpPr bwMode="auto">
          <a:xfrm>
            <a:off x="1168400" y="762000"/>
            <a:ext cx="3617913" cy="2913063"/>
            <a:chOff x="0" y="0"/>
            <a:chExt cx="3618034" cy="2913098"/>
          </a:xfrm>
        </p:grpSpPr>
        <p:pic>
          <p:nvPicPr>
            <p:cNvPr id="20498" name="image4.jpeg" descr="image4.jpeg">
              <a:extLst>
                <a:ext uri="{FF2B5EF4-FFF2-40B4-BE49-F238E27FC236}">
                  <a16:creationId xmlns:a16="http://schemas.microsoft.com/office/drawing/2014/main" id="{A5B9B3E3-CDCD-1268-DE46-24F721F99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25400"/>
              <a:ext cx="3516435" cy="278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image4.jpeg" descr="image4.jpeg">
              <a:extLst>
                <a:ext uri="{FF2B5EF4-FFF2-40B4-BE49-F238E27FC236}">
                  <a16:creationId xmlns:a16="http://schemas.microsoft.com/office/drawing/2014/main" id="{11870D4C-DE14-D405-8F32-31FEC368ABE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618035" cy="291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 name="image5.jpeg">
            <a:extLst>
              <a:ext uri="{FF2B5EF4-FFF2-40B4-BE49-F238E27FC236}">
                <a16:creationId xmlns:a16="http://schemas.microsoft.com/office/drawing/2014/main" id="{7BC23213-F43E-0907-EC2C-8C8DAA609ACC}"/>
              </a:ext>
            </a:extLst>
          </p:cNvPr>
          <p:cNvGrpSpPr>
            <a:grpSpLocks/>
          </p:cNvGrpSpPr>
          <p:nvPr/>
        </p:nvGrpSpPr>
        <p:grpSpPr bwMode="auto">
          <a:xfrm>
            <a:off x="-161925" y="633413"/>
            <a:ext cx="3781425" cy="2101850"/>
            <a:chOff x="0" y="0"/>
            <a:chExt cx="3781683" cy="2101452"/>
          </a:xfrm>
        </p:grpSpPr>
        <p:pic>
          <p:nvPicPr>
            <p:cNvPr id="20496" name="image5.jpeg" descr="image5.jpeg">
              <a:extLst>
                <a:ext uri="{FF2B5EF4-FFF2-40B4-BE49-F238E27FC236}">
                  <a16:creationId xmlns:a16="http://schemas.microsoft.com/office/drawing/2014/main" id="{5BAEAAD9-CD3C-8F76-F00C-018982B09E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00" y="25400"/>
              <a:ext cx="3680084" cy="19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image5.jpeg" descr="image5.jpeg">
              <a:extLst>
                <a:ext uri="{FF2B5EF4-FFF2-40B4-BE49-F238E27FC236}">
                  <a16:creationId xmlns:a16="http://schemas.microsoft.com/office/drawing/2014/main" id="{CF8A25FA-8C59-8BD1-0804-5F84EDE9D08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781684" cy="210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His work was a hotch-potch of differing cryptography methods that could be sourced in the 1970s - such as public key - and also of the cyber punk movement which developed in the 1990s, and was founded by Eric Hughes, Tim May and John Gilmore.…">
            <a:extLst>
              <a:ext uri="{FF2B5EF4-FFF2-40B4-BE49-F238E27FC236}">
                <a16:creationId xmlns:a16="http://schemas.microsoft.com/office/drawing/2014/main" id="{6B0B64BE-0797-0420-4E72-5827BB02BC6E}"/>
              </a:ext>
            </a:extLst>
          </p:cNvPr>
          <p:cNvSpPr>
            <a:spLocks noChangeArrowheads="1"/>
          </p:cNvSpPr>
          <p:nvPr/>
        </p:nvSpPr>
        <p:spPr bwMode="auto">
          <a:xfrm>
            <a:off x="5383213" y="65088"/>
            <a:ext cx="3549650" cy="5459412"/>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His work was a hotch-potch of differing cryptography methods that could be sourced in the 1970s - such as public key - and also of the cyber punk movement which developed in the 1990s, and was founded by Eric Hughes, Tim May and John Gilmore.</a:t>
            </a:r>
          </a:p>
          <a:p>
            <a:pPr>
              <a:lnSpc>
                <a:spcPts val="2700"/>
              </a:lnSpc>
              <a:spcBef>
                <a:spcPct val="0"/>
              </a:spcBef>
              <a:buFontTx/>
              <a:buNone/>
            </a:pPr>
            <a:endParaRPr lang="en-US" altLang="en-US" sz="1800">
              <a:solidFill>
                <a:srgbClr val="FFFFFF"/>
              </a:solidFill>
              <a:latin typeface="Arial" panose="020B0604020202020204" pitchFamily="34" charset="0"/>
              <a:sym typeface="Arial" panose="020B0604020202020204" pitchFamily="34" charset="0"/>
            </a:endParaRPr>
          </a:p>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Currently, as of 5 Nov 2023, the blockchain size is around </a:t>
            </a:r>
            <a:r>
              <a:rPr lang="en-US" altLang="en-US" sz="1800" u="sng">
                <a:solidFill>
                  <a:srgbClr val="FFFFFF"/>
                </a:solidFill>
                <a:latin typeface="Arial" panose="020B0604020202020204" pitchFamily="34" charset="0"/>
                <a:sym typeface="Arial" panose="020B0604020202020204" pitchFamily="34" charset="0"/>
                <a:hlinkClick r:id="rId13"/>
              </a:rPr>
              <a:t>529GB</a:t>
            </a:r>
            <a:r>
              <a:rPr lang="en-US" altLang="en-US" sz="1800">
                <a:solidFill>
                  <a:srgbClr val="FFFFFF"/>
                </a:solidFill>
                <a:latin typeface="Arial" panose="020B0604020202020204" pitchFamily="34" charset="0"/>
                <a:sym typeface="Arial" panose="020B0604020202020204" pitchFamily="34" charset="0"/>
              </a:rPr>
              <a:t>, and there are 19.5 million coins in circulation [</a:t>
            </a:r>
            <a:r>
              <a:rPr lang="en-US" altLang="en-US" sz="1800">
                <a:solidFill>
                  <a:srgbClr val="FFFFFF"/>
                </a:solidFill>
                <a:latin typeface="Arial" panose="020B0604020202020204" pitchFamily="34" charset="0"/>
                <a:sym typeface="Arial" panose="020B0604020202020204" pitchFamily="34" charset="0"/>
                <a:hlinkClick r:id="rId14"/>
              </a:rPr>
              <a:t>here</a:t>
            </a:r>
            <a:r>
              <a:rPr lang="en-US" altLang="en-US" sz="1800">
                <a:solidFill>
                  <a:srgbClr val="FFFFFF"/>
                </a:solidFill>
                <a:latin typeface="Arial" panose="020B0604020202020204" pitchFamily="34" charset="0"/>
                <a:sym typeface="Arial" panose="020B0604020202020204" pitchFamily="34" charset="0"/>
              </a:rPr>
              <a:t>].</a:t>
            </a:r>
          </a:p>
        </p:txBody>
      </p:sp>
      <p:grpSp>
        <p:nvGrpSpPr>
          <p:cNvPr id="98" name="image6.jpeg">
            <a:extLst>
              <a:ext uri="{FF2B5EF4-FFF2-40B4-BE49-F238E27FC236}">
                <a16:creationId xmlns:a16="http://schemas.microsoft.com/office/drawing/2014/main" id="{C0E19DC3-8C39-57FA-AC2F-EA2B412CA746}"/>
              </a:ext>
            </a:extLst>
          </p:cNvPr>
          <p:cNvGrpSpPr>
            <a:grpSpLocks/>
          </p:cNvGrpSpPr>
          <p:nvPr/>
        </p:nvGrpSpPr>
        <p:grpSpPr bwMode="auto">
          <a:xfrm>
            <a:off x="696913" y="2765425"/>
            <a:ext cx="3616325" cy="2590800"/>
            <a:chOff x="0" y="0"/>
            <a:chExt cx="3616219" cy="2591012"/>
          </a:xfrm>
        </p:grpSpPr>
        <p:pic>
          <p:nvPicPr>
            <p:cNvPr id="20494" name="image6.jpeg" descr="image6.jpeg">
              <a:extLst>
                <a:ext uri="{FF2B5EF4-FFF2-40B4-BE49-F238E27FC236}">
                  <a16:creationId xmlns:a16="http://schemas.microsoft.com/office/drawing/2014/main" id="{55B2D685-3567-C36F-C25A-34BE87B9B2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00" y="25400"/>
              <a:ext cx="3514620" cy="24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image6.jpeg" descr="image6.jpeg">
              <a:extLst>
                <a:ext uri="{FF2B5EF4-FFF2-40B4-BE49-F238E27FC236}">
                  <a16:creationId xmlns:a16="http://schemas.microsoft.com/office/drawing/2014/main" id="{A68F58B7-7325-0D45-7152-076BC760AE79}"/>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3616220" cy="25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image7.jpeg">
            <a:extLst>
              <a:ext uri="{FF2B5EF4-FFF2-40B4-BE49-F238E27FC236}">
                <a16:creationId xmlns:a16="http://schemas.microsoft.com/office/drawing/2014/main" id="{F90462F3-D995-10F0-C0BD-6F9C684975A9}"/>
              </a:ext>
            </a:extLst>
          </p:cNvPr>
          <p:cNvGrpSpPr>
            <a:grpSpLocks/>
          </p:cNvGrpSpPr>
          <p:nvPr/>
        </p:nvGrpSpPr>
        <p:grpSpPr bwMode="auto">
          <a:xfrm>
            <a:off x="411163" y="2146300"/>
            <a:ext cx="4300537" cy="3060700"/>
            <a:chOff x="0" y="0"/>
            <a:chExt cx="4301316" cy="3060438"/>
          </a:xfrm>
        </p:grpSpPr>
        <p:pic>
          <p:nvPicPr>
            <p:cNvPr id="20492" name="image7.jpeg" descr="image7.jpeg">
              <a:extLst>
                <a:ext uri="{FF2B5EF4-FFF2-40B4-BE49-F238E27FC236}">
                  <a16:creationId xmlns:a16="http://schemas.microsoft.com/office/drawing/2014/main" id="{FFFF5B00-C7B8-673B-62D1-FE75D74698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800" y="25400"/>
              <a:ext cx="4199717" cy="293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image7.jpeg" descr="image7.jpeg">
              <a:extLst>
                <a:ext uri="{FF2B5EF4-FFF2-40B4-BE49-F238E27FC236}">
                  <a16:creationId xmlns:a16="http://schemas.microsoft.com/office/drawing/2014/main" id="{F40E87D8-A5A4-1FE6-9D7E-373367DDB45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4301317" cy="306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image10.png" descr="image10.png">
            <a:extLst>
              <a:ext uri="{FF2B5EF4-FFF2-40B4-BE49-F238E27FC236}">
                <a16:creationId xmlns:a16="http://schemas.microsoft.com/office/drawing/2014/main" id="{8680A4B5-72AF-A9C9-CF5B-1268D210E5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3250" y="1146175"/>
            <a:ext cx="530225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82"/>
                                        </p:tgtEl>
                                        <p:attrNameLst>
                                          <p:attrName>style.visibility</p:attrName>
                                        </p:attrNameLst>
                                      </p:cBhvr>
                                      <p:to>
                                        <p:strVal val="visible"/>
                                      </p:to>
                                    </p:set>
                                    <p:anim calcmode="lin" valueType="num">
                                      <p:cBhvr>
                                        <p:cTn id="7" dur="1000" fill="hold"/>
                                        <p:tgtEl>
                                          <p:spTgt spid="82"/>
                                        </p:tgtEl>
                                        <p:attrNameLst>
                                          <p:attrName>ppt_x</p:attrName>
                                        </p:attrNameLst>
                                      </p:cBhvr>
                                      <p:tavLst>
                                        <p:tav tm="0">
                                          <p:val>
                                            <p:strVal val="0-#ppt_w/2"/>
                                          </p:val>
                                        </p:tav>
                                        <p:tav tm="100000">
                                          <p:val>
                                            <p:strVal val="#ppt_x"/>
                                          </p:val>
                                        </p:tav>
                                      </p:tavLst>
                                    </p:anim>
                                    <p:anim calcmode="lin" valueType="num">
                                      <p:cBhvr>
                                        <p:cTn id="8" dur="10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85"/>
                                        </p:tgtEl>
                                        <p:attrNameLst>
                                          <p:attrName>style.visibility</p:attrName>
                                        </p:attrNameLst>
                                      </p:cBhvr>
                                      <p:to>
                                        <p:strVal val="visible"/>
                                      </p:to>
                                    </p:set>
                                    <p:anim calcmode="lin" valueType="num">
                                      <p:cBhvr>
                                        <p:cTn id="13" dur="1000" fill="hold"/>
                                        <p:tgtEl>
                                          <p:spTgt spid="85"/>
                                        </p:tgtEl>
                                        <p:attrNameLst>
                                          <p:attrName>ppt_x</p:attrName>
                                        </p:attrNameLst>
                                      </p:cBhvr>
                                      <p:tavLst>
                                        <p:tav tm="0">
                                          <p:val>
                                            <p:strVal val="0-#ppt_w/2"/>
                                          </p:val>
                                        </p:tav>
                                        <p:tav tm="100000">
                                          <p:val>
                                            <p:strVal val="#ppt_x"/>
                                          </p:val>
                                        </p:tav>
                                      </p:tavLst>
                                    </p:anim>
                                    <p:anim calcmode="lin" valueType="num">
                                      <p:cBhvr>
                                        <p:cTn id="14" dur="10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88"/>
                                        </p:tgtEl>
                                        <p:attrNameLst>
                                          <p:attrName>style.visibility</p:attrName>
                                        </p:attrNameLst>
                                      </p:cBhvr>
                                      <p:to>
                                        <p:strVal val="visible"/>
                                      </p:to>
                                    </p:set>
                                    <p:anim calcmode="lin" valueType="num">
                                      <p:cBhvr>
                                        <p:cTn id="19" dur="1000" fill="hold"/>
                                        <p:tgtEl>
                                          <p:spTgt spid="88"/>
                                        </p:tgtEl>
                                        <p:attrNameLst>
                                          <p:attrName>ppt_x</p:attrName>
                                        </p:attrNameLst>
                                      </p:cBhvr>
                                      <p:tavLst>
                                        <p:tav tm="0">
                                          <p:val>
                                            <p:strVal val="0-#ppt_w/2"/>
                                          </p:val>
                                        </p:tav>
                                        <p:tav tm="100000">
                                          <p:val>
                                            <p:strVal val="#ppt_x"/>
                                          </p:val>
                                        </p:tav>
                                      </p:tavLst>
                                    </p:anim>
                                    <p:anim calcmode="lin" valueType="num">
                                      <p:cBhvr>
                                        <p:cTn id="20"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95"/>
                                        </p:tgtEl>
                                        <p:attrNameLst>
                                          <p:attrName>style.visibility</p:attrName>
                                        </p:attrNameLst>
                                      </p:cBhvr>
                                      <p:to>
                                        <p:strVal val="visible"/>
                                      </p:to>
                                    </p:set>
                                    <p:anim calcmode="lin" valueType="num">
                                      <p:cBhvr>
                                        <p:cTn id="25" dur="500" fill="hold"/>
                                        <p:tgtEl>
                                          <p:spTgt spid="95"/>
                                        </p:tgtEl>
                                        <p:attrNameLst>
                                          <p:attrName>ppt_x</p:attrName>
                                        </p:attrNameLst>
                                      </p:cBhvr>
                                      <p:tavLst>
                                        <p:tav tm="0">
                                          <p:val>
                                            <p:strVal val="0-#ppt_w/2"/>
                                          </p:val>
                                        </p:tav>
                                        <p:tav tm="100000">
                                          <p:val>
                                            <p:strVal val="#ppt_x"/>
                                          </p:val>
                                        </p:tav>
                                      </p:tavLst>
                                    </p:anim>
                                    <p:anim calcmode="lin" valueType="num">
                                      <p:cBhvr>
                                        <p:cTn id="26"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91"/>
                                        </p:tgtEl>
                                        <p:attrNameLst>
                                          <p:attrName>style.visibility</p:attrName>
                                        </p:attrNameLst>
                                      </p:cBhvr>
                                      <p:to>
                                        <p:strVal val="visible"/>
                                      </p:to>
                                    </p:set>
                                    <p:anim calcmode="lin" valueType="num">
                                      <p:cBhvr>
                                        <p:cTn id="31" dur="1000" fill="hold"/>
                                        <p:tgtEl>
                                          <p:spTgt spid="91"/>
                                        </p:tgtEl>
                                        <p:attrNameLst>
                                          <p:attrName>ppt_x</p:attrName>
                                        </p:attrNameLst>
                                      </p:cBhvr>
                                      <p:tavLst>
                                        <p:tav tm="0">
                                          <p:val>
                                            <p:strVal val="0-#ppt_w/2"/>
                                          </p:val>
                                        </p:tav>
                                        <p:tav tm="100000">
                                          <p:val>
                                            <p:strVal val="#ppt_x"/>
                                          </p:val>
                                        </p:tav>
                                      </p:tavLst>
                                    </p:anim>
                                    <p:anim calcmode="lin" valueType="num">
                                      <p:cBhvr>
                                        <p:cTn id="32" dur="10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94"/>
                                        </p:tgtEl>
                                        <p:attrNameLst>
                                          <p:attrName>style.visibility</p:attrName>
                                        </p:attrNameLst>
                                      </p:cBhvr>
                                      <p:to>
                                        <p:strVal val="visible"/>
                                      </p:to>
                                    </p:set>
                                    <p:anim calcmode="lin" valueType="num">
                                      <p:cBhvr>
                                        <p:cTn id="37" dur="1000" fill="hold"/>
                                        <p:tgtEl>
                                          <p:spTgt spid="94"/>
                                        </p:tgtEl>
                                        <p:attrNameLst>
                                          <p:attrName>ppt_x</p:attrName>
                                        </p:attrNameLst>
                                      </p:cBhvr>
                                      <p:tavLst>
                                        <p:tav tm="0">
                                          <p:val>
                                            <p:strVal val="0-#ppt_w/2"/>
                                          </p:val>
                                        </p:tav>
                                        <p:tav tm="100000">
                                          <p:val>
                                            <p:strVal val="#ppt_x"/>
                                          </p:val>
                                        </p:tav>
                                      </p:tavLst>
                                    </p:anim>
                                    <p:anim calcmode="lin" valueType="num">
                                      <p:cBhvr>
                                        <p:cTn id="38" dur="10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98"/>
                                        </p:tgtEl>
                                        <p:attrNameLst>
                                          <p:attrName>style.visibility</p:attrName>
                                        </p:attrNameLst>
                                      </p:cBhvr>
                                      <p:to>
                                        <p:strVal val="visible"/>
                                      </p:to>
                                    </p:set>
                                    <p:anim calcmode="lin" valueType="num">
                                      <p:cBhvr>
                                        <p:cTn id="43" dur="1000" fill="hold"/>
                                        <p:tgtEl>
                                          <p:spTgt spid="98"/>
                                        </p:tgtEl>
                                        <p:attrNameLst>
                                          <p:attrName>ppt_x</p:attrName>
                                        </p:attrNameLst>
                                      </p:cBhvr>
                                      <p:tavLst>
                                        <p:tav tm="0">
                                          <p:val>
                                            <p:strVal val="0-#ppt_w/2"/>
                                          </p:val>
                                        </p:tav>
                                        <p:tav tm="100000">
                                          <p:val>
                                            <p:strVal val="#ppt_x"/>
                                          </p:val>
                                        </p:tav>
                                      </p:tavLst>
                                    </p:anim>
                                    <p:anim calcmode="lin" valueType="num">
                                      <p:cBhvr>
                                        <p:cTn id="44"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01"/>
                                        </p:tgtEl>
                                        <p:attrNameLst>
                                          <p:attrName>style.visibility</p:attrName>
                                        </p:attrNameLst>
                                      </p:cBhvr>
                                      <p:to>
                                        <p:strVal val="visible"/>
                                      </p:to>
                                    </p:set>
                                    <p:anim calcmode="lin" valueType="num">
                                      <p:cBhvr>
                                        <p:cTn id="49" dur="1000" fill="hold"/>
                                        <p:tgtEl>
                                          <p:spTgt spid="101"/>
                                        </p:tgtEl>
                                        <p:attrNameLst>
                                          <p:attrName>ppt_x</p:attrName>
                                        </p:attrNameLst>
                                      </p:cBhvr>
                                      <p:tavLst>
                                        <p:tav tm="0">
                                          <p:val>
                                            <p:strVal val="0-#ppt_w/2"/>
                                          </p:val>
                                        </p:tav>
                                        <p:tav tm="100000">
                                          <p:val>
                                            <p:strVal val="#ppt_x"/>
                                          </p:val>
                                        </p:tav>
                                      </p:tavLst>
                                    </p:anim>
                                    <p:anim calcmode="lin" valueType="num">
                                      <p:cBhvr>
                                        <p:cTn id="50" dur="10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02"/>
                                        </p:tgtEl>
                                        <p:attrNameLst>
                                          <p:attrName>style.visibility</p:attrName>
                                        </p:attrNameLst>
                                      </p:cBhvr>
                                      <p:to>
                                        <p:strVal val="visible"/>
                                      </p:to>
                                    </p:set>
                                    <p:anim calcmode="lin" valueType="num">
                                      <p:cBhvr>
                                        <p:cTn id="55" dur="1000" fill="hold"/>
                                        <p:tgtEl>
                                          <p:spTgt spid="102"/>
                                        </p:tgtEl>
                                        <p:attrNameLst>
                                          <p:attrName>ppt_x</p:attrName>
                                        </p:attrNameLst>
                                      </p:cBhvr>
                                      <p:tavLst>
                                        <p:tav tm="0">
                                          <p:val>
                                            <p:strVal val="0-#ppt_w/2"/>
                                          </p:val>
                                        </p:tav>
                                        <p:tav tm="100000">
                                          <p:val>
                                            <p:strVal val="#ppt_x"/>
                                          </p:val>
                                        </p:tav>
                                      </p:tavLst>
                                    </p:anim>
                                    <p:anim calcmode="lin" valueType="num">
                                      <p:cBhvr>
                                        <p:cTn id="56" dur="10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advAuto="0"/>
      <p:bldP spid="85" grpId="0" animBg="1" advAuto="0"/>
      <p:bldP spid="88" grpId="0" animBg="1" advAuto="0"/>
      <p:bldP spid="91" grpId="0" animBg="1" advAuto="0"/>
      <p:bldP spid="94" grpId="0" animBg="1" advAuto="0"/>
      <p:bldP spid="95" grpId="0" animBg="1" advAuto="0"/>
      <p:bldP spid="98" grpId="0" animBg="1" advAuto="0"/>
      <p:bldP spid="101" grpId="0" animBg="1" advAuto="0"/>
      <p:bldP spid="102"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15858A5D-C541-EE95-0C2D-E3603BAEB139}"/>
              </a:ext>
            </a:extLst>
          </p:cNvPr>
          <p:cNvSpPr>
            <a:spLocks noGrp="1"/>
          </p:cNvSpPr>
          <p:nvPr>
            <p:ph type="title"/>
          </p:nvPr>
        </p:nvSpPr>
        <p:spPr>
          <a:xfrm>
            <a:off x="0" y="-192088"/>
            <a:ext cx="8229600" cy="952501"/>
          </a:xfrm>
        </p:spPr>
        <p:txBody>
          <a:bodyPr/>
          <a:lstStyle/>
          <a:p>
            <a:r>
              <a:rPr lang="en-US" altLang="en-US"/>
              <a:t>Gas</a:t>
            </a:r>
          </a:p>
        </p:txBody>
      </p:sp>
      <p:sp>
        <p:nvSpPr>
          <p:cNvPr id="51202" name="Content Placeholder 2">
            <a:extLst>
              <a:ext uri="{FF2B5EF4-FFF2-40B4-BE49-F238E27FC236}">
                <a16:creationId xmlns:a16="http://schemas.microsoft.com/office/drawing/2014/main" id="{6C7CBB62-738E-1657-A02C-86F4DE46C91C}"/>
              </a:ext>
            </a:extLst>
          </p:cNvPr>
          <p:cNvSpPr>
            <a:spLocks noGrp="1"/>
          </p:cNvSpPr>
          <p:nvPr>
            <p:ph idx="1"/>
          </p:nvPr>
        </p:nvSpPr>
        <p:spPr>
          <a:xfrm>
            <a:off x="323850" y="760413"/>
            <a:ext cx="8229600" cy="3771900"/>
          </a:xfrm>
        </p:spPr>
        <p:txBody>
          <a:bodyPr/>
          <a:lstStyle/>
          <a:p>
            <a:r>
              <a:rPr lang="en-US" altLang="en-US"/>
              <a:t>Within Ethereum applications we define the concept of </a:t>
            </a:r>
            <a:r>
              <a:rPr lang="en-US" altLang="en-US" i="1"/>
              <a:t>gas</a:t>
            </a:r>
            <a:r>
              <a:rPr lang="en-US" altLang="en-US"/>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3512AD2E-0577-FFB6-4B5A-0E22534FD6E1}"/>
              </a:ext>
            </a:extLst>
          </p:cNvPr>
          <p:cNvSpPr>
            <a:spLocks noGrp="1"/>
          </p:cNvSpPr>
          <p:nvPr>
            <p:ph type="title"/>
          </p:nvPr>
        </p:nvSpPr>
        <p:spPr>
          <a:xfrm>
            <a:off x="0" y="-192088"/>
            <a:ext cx="8229600" cy="952501"/>
          </a:xfrm>
        </p:spPr>
        <p:txBody>
          <a:bodyPr/>
          <a:lstStyle/>
          <a:p>
            <a:r>
              <a:rPr lang="en-US" altLang="en-US"/>
              <a:t>Gas</a:t>
            </a:r>
          </a:p>
        </p:txBody>
      </p:sp>
      <p:sp>
        <p:nvSpPr>
          <p:cNvPr id="52226" name="Content Placeholder 2">
            <a:extLst>
              <a:ext uri="{FF2B5EF4-FFF2-40B4-BE49-F238E27FC236}">
                <a16:creationId xmlns:a16="http://schemas.microsoft.com/office/drawing/2014/main" id="{BA13E63C-DDDA-F8A6-A49B-AF5326371226}"/>
              </a:ext>
            </a:extLst>
          </p:cNvPr>
          <p:cNvSpPr>
            <a:spLocks noGrp="1"/>
          </p:cNvSpPr>
          <p:nvPr>
            <p:ph idx="1"/>
          </p:nvPr>
        </p:nvSpPr>
        <p:spPr>
          <a:xfrm>
            <a:off x="323850" y="760413"/>
            <a:ext cx="8229600" cy="3771900"/>
          </a:xfrm>
        </p:spPr>
        <p:txBody>
          <a:bodyPr/>
          <a:lstStyle/>
          <a:p>
            <a:r>
              <a:rPr lang="en-US" altLang="en-US"/>
              <a:t>Gas thus provides a way to define the fee that miners receive in performing operations on the blockchain. </a:t>
            </a:r>
          </a:p>
          <a:p>
            <a:r>
              <a:rPr lang="en-US" altLang="en-US"/>
              <a:t>This differs from Bitcoin which only charges for the number of kiloBytes in a transaction. When it comes to the actual payment of the transaction fees, there is a payment of ether to the miners who create the blocks. </a:t>
            </a:r>
            <a:endParaRPr lang="en-GB" altLang="en-US"/>
          </a:p>
          <a:p>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BDDAA9EB-11E3-BFFF-CF84-2F924E27982A}"/>
              </a:ext>
            </a:extLst>
          </p:cNvPr>
          <p:cNvSpPr>
            <a:spLocks noGrp="1"/>
          </p:cNvSpPr>
          <p:nvPr>
            <p:ph type="title"/>
          </p:nvPr>
        </p:nvSpPr>
        <p:spPr>
          <a:xfrm>
            <a:off x="0" y="-192088"/>
            <a:ext cx="8229600" cy="952501"/>
          </a:xfrm>
        </p:spPr>
        <p:txBody>
          <a:bodyPr/>
          <a:lstStyle/>
          <a:p>
            <a:r>
              <a:rPr lang="en-US" altLang="en-US"/>
              <a:t>Gas</a:t>
            </a:r>
          </a:p>
        </p:txBody>
      </p:sp>
      <p:sp>
        <p:nvSpPr>
          <p:cNvPr id="53250" name="Content Placeholder 2">
            <a:extLst>
              <a:ext uri="{FF2B5EF4-FFF2-40B4-BE49-F238E27FC236}">
                <a16:creationId xmlns:a16="http://schemas.microsoft.com/office/drawing/2014/main" id="{A8C42311-6621-738B-4AB6-F398EB4EE030}"/>
              </a:ext>
            </a:extLst>
          </p:cNvPr>
          <p:cNvSpPr>
            <a:spLocks noGrp="1"/>
          </p:cNvSpPr>
          <p:nvPr>
            <p:ph idx="1"/>
          </p:nvPr>
        </p:nvSpPr>
        <p:spPr>
          <a:xfrm>
            <a:off x="395288" y="625475"/>
            <a:ext cx="8229600" cy="3771900"/>
          </a:xfrm>
        </p:spPr>
        <p:txBody>
          <a:bodyPr/>
          <a:lstStyle/>
          <a:p>
            <a:r>
              <a:rPr lang="en-GB" altLang="en-US"/>
              <a:t>Ethereum transactions thus have a fee associated with them. If the fee is too low, then the miners will not process the transaction. </a:t>
            </a:r>
          </a:p>
          <a:p>
            <a:r>
              <a:rPr lang="en-GB" altLang="en-US"/>
              <a:t>When gas is consumed it is paid to the miner, and cannot be recovered back. </a:t>
            </a:r>
          </a:p>
          <a:p>
            <a:r>
              <a:rPr lang="en-GB" altLang="en-US"/>
              <a:t>If the transaction fee is set too high, there are likely to be many eager miners who are keen to profit from the high fee, and your transaction is likely to be prioritized. </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88C0919-DAC3-858C-8F34-AD267C857F0C}"/>
              </a:ext>
            </a:extLst>
          </p:cNvPr>
          <p:cNvSpPr>
            <a:spLocks noGrp="1"/>
          </p:cNvSpPr>
          <p:nvPr>
            <p:ph type="title"/>
          </p:nvPr>
        </p:nvSpPr>
        <p:spPr>
          <a:xfrm>
            <a:off x="0" y="-192088"/>
            <a:ext cx="8229600" cy="952501"/>
          </a:xfrm>
        </p:spPr>
        <p:txBody>
          <a:bodyPr/>
          <a:lstStyle/>
          <a:p>
            <a:r>
              <a:rPr lang="en-US" altLang="en-US"/>
              <a:t>Gas</a:t>
            </a:r>
          </a:p>
        </p:txBody>
      </p:sp>
      <p:sp>
        <p:nvSpPr>
          <p:cNvPr id="54274" name="Content Placeholder 2">
            <a:extLst>
              <a:ext uri="{FF2B5EF4-FFF2-40B4-BE49-F238E27FC236}">
                <a16:creationId xmlns:a16="http://schemas.microsoft.com/office/drawing/2014/main" id="{FDF8BDE6-C525-2B82-A18A-F213EC3CA8E2}"/>
              </a:ext>
            </a:extLst>
          </p:cNvPr>
          <p:cNvSpPr>
            <a:spLocks noGrp="1"/>
          </p:cNvSpPr>
          <p:nvPr>
            <p:ph idx="1"/>
          </p:nvPr>
        </p:nvSpPr>
        <p:spPr>
          <a:xfrm>
            <a:off x="395288" y="765175"/>
            <a:ext cx="8229600" cy="3771900"/>
          </a:xfrm>
        </p:spPr>
        <p:txBody>
          <a:bodyPr/>
          <a:lstStyle/>
          <a:p>
            <a:r>
              <a:rPr lang="en-GB" altLang="en-US"/>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F7F8D479-CB9C-483F-B1B4-9768B27DA145}"/>
              </a:ext>
            </a:extLst>
          </p:cNvPr>
          <p:cNvSpPr>
            <a:spLocks noGrp="1"/>
          </p:cNvSpPr>
          <p:nvPr>
            <p:ph type="title"/>
          </p:nvPr>
        </p:nvSpPr>
        <p:spPr>
          <a:xfrm>
            <a:off x="0" y="-192088"/>
            <a:ext cx="8229600" cy="952501"/>
          </a:xfrm>
        </p:spPr>
        <p:txBody>
          <a:bodyPr/>
          <a:lstStyle/>
          <a:p>
            <a:r>
              <a:rPr lang="en-US" altLang="en-US"/>
              <a:t>Gas</a:t>
            </a:r>
          </a:p>
        </p:txBody>
      </p:sp>
      <p:sp>
        <p:nvSpPr>
          <p:cNvPr id="55298" name="Content Placeholder 2">
            <a:extLst>
              <a:ext uri="{FF2B5EF4-FFF2-40B4-BE49-F238E27FC236}">
                <a16:creationId xmlns:a16="http://schemas.microsoft.com/office/drawing/2014/main" id="{27AE4CB7-6FB4-32CF-F8CD-DBF2FC000ED1}"/>
              </a:ext>
            </a:extLst>
          </p:cNvPr>
          <p:cNvSpPr>
            <a:spLocks noGrp="1"/>
          </p:cNvSpPr>
          <p:nvPr>
            <p:ph idx="1"/>
          </p:nvPr>
        </p:nvSpPr>
        <p:spPr>
          <a:xfrm>
            <a:off x="-180975" y="765175"/>
            <a:ext cx="9324975" cy="3771900"/>
          </a:xfrm>
        </p:spPr>
        <p:txBody>
          <a:bodyPr/>
          <a:lstStyle/>
          <a:p>
            <a:r>
              <a:rPr lang="en-GB" altLang="en-US" sz="2800"/>
              <a:t>In Ethereum, just like Bitcoin, there is a block limit, so you'll end up paying more if you overspill into another block (which means you should be efficient with your code and data). </a:t>
            </a:r>
          </a:p>
          <a:p>
            <a:r>
              <a:rPr lang="en-GB" altLang="en-US" sz="2800"/>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A0019657-365A-B9E1-20F2-E4B6DB30A73B}"/>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56322" name="Content Placeholder 3" descr="A picture containing indoor, decorated&#10;&#10;Description automatically generated">
            <a:extLst>
              <a:ext uri="{FF2B5EF4-FFF2-40B4-BE49-F238E27FC236}">
                <a16:creationId xmlns:a16="http://schemas.microsoft.com/office/drawing/2014/main" id="{D02FA224-949F-9930-780F-67AC10AEDC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6ABD6605-583E-FE4C-0C59-806F31E6F769}"/>
              </a:ext>
            </a:extLst>
          </p:cNvPr>
          <p:cNvSpPr>
            <a:spLocks noGrp="1"/>
          </p:cNvSpPr>
          <p:nvPr>
            <p:ph type="title"/>
          </p:nvPr>
        </p:nvSpPr>
        <p:spPr>
          <a:xfrm>
            <a:off x="0" y="-192088"/>
            <a:ext cx="8229600" cy="952501"/>
          </a:xfrm>
        </p:spPr>
        <p:txBody>
          <a:bodyPr/>
          <a:lstStyle/>
          <a:p>
            <a:r>
              <a:rPr lang="en-US" altLang="en-US"/>
              <a:t>Smart Contract</a:t>
            </a:r>
          </a:p>
        </p:txBody>
      </p:sp>
      <p:sp>
        <p:nvSpPr>
          <p:cNvPr id="58370" name="Content Placeholder 2">
            <a:extLst>
              <a:ext uri="{FF2B5EF4-FFF2-40B4-BE49-F238E27FC236}">
                <a16:creationId xmlns:a16="http://schemas.microsoft.com/office/drawing/2014/main" id="{3C0B658E-24FB-34B9-369B-ACABB7B661F1}"/>
              </a:ext>
            </a:extLst>
          </p:cNvPr>
          <p:cNvSpPr>
            <a:spLocks noGrp="1"/>
          </p:cNvSpPr>
          <p:nvPr>
            <p:ph idx="1"/>
          </p:nvPr>
        </p:nvSpPr>
        <p:spPr/>
        <p:txBody>
          <a:bodyPr/>
          <a:lstStyle/>
          <a:p>
            <a:endParaRPr lang="en-US" altLang="en-US"/>
          </a:p>
        </p:txBody>
      </p:sp>
      <p:pic>
        <p:nvPicPr>
          <p:cNvPr id="58371" name="Picture 3">
            <a:extLst>
              <a:ext uri="{FF2B5EF4-FFF2-40B4-BE49-F238E27FC236}">
                <a16:creationId xmlns:a16="http://schemas.microsoft.com/office/drawing/2014/main" id="{411BB155-6437-FFAE-50DD-F968D724DF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760413"/>
            <a:ext cx="4878388"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B90DEAE-B1E0-2346-442F-07724FD3A8D4}"/>
              </a:ext>
            </a:extLst>
          </p:cNvPr>
          <p:cNvSpPr>
            <a:spLocks noGrp="1"/>
          </p:cNvSpPr>
          <p:nvPr>
            <p:ph type="title"/>
          </p:nvPr>
        </p:nvSpPr>
        <p:spPr>
          <a:xfrm>
            <a:off x="0" y="-192088"/>
            <a:ext cx="8229600" cy="952501"/>
          </a:xfrm>
        </p:spPr>
        <p:txBody>
          <a:bodyPr/>
          <a:lstStyle/>
          <a:p>
            <a:endParaRPr lang="en-US" altLang="en-US"/>
          </a:p>
        </p:txBody>
      </p:sp>
      <p:sp>
        <p:nvSpPr>
          <p:cNvPr id="59394" name="Content Placeholder 2">
            <a:extLst>
              <a:ext uri="{FF2B5EF4-FFF2-40B4-BE49-F238E27FC236}">
                <a16:creationId xmlns:a16="http://schemas.microsoft.com/office/drawing/2014/main" id="{0C7B8961-9CC4-681D-0217-F92DE31DEBEF}"/>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55D904FC-F954-B05E-B713-AC9DC790E035}"/>
              </a:ext>
            </a:extLst>
          </p:cNvPr>
          <p:cNvSpPr/>
          <p:nvPr/>
        </p:nvSpPr>
        <p:spPr>
          <a:xfrm>
            <a:off x="228600" y="747713"/>
            <a:ext cx="8686800" cy="4943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pragma solidity ^0.4.0;</a:t>
            </a:r>
          </a:p>
          <a:p>
            <a:pPr>
              <a:spcBef>
                <a:spcPct val="0"/>
              </a:spcBef>
              <a:buFontTx/>
              <a:buNone/>
              <a:defRPr/>
            </a:pPr>
            <a:r>
              <a:rPr lang="en-GB" altLang="en-US" sz="1800">
                <a:solidFill>
                  <a:srgbClr val="FFFFFF"/>
                </a:solidFill>
                <a:cs typeface="Arial" panose="020B0604020202020204" pitchFamily="34" charset="0"/>
              </a:rPr>
              <a:t>contract test2{</a:t>
            </a:r>
          </a:p>
          <a:p>
            <a:pPr>
              <a:spcBef>
                <a:spcPct val="0"/>
              </a:spcBef>
              <a:buFontTx/>
              <a:buNone/>
              <a:defRPr/>
            </a:pPr>
            <a:r>
              <a:rPr lang="en-GB" altLang="en-US" sz="1800">
                <a:solidFill>
                  <a:srgbClr val="FFFFFF"/>
                </a:solidFill>
                <a:cs typeface="Arial" panose="020B0604020202020204" pitchFamily="34" charset="0"/>
              </a:rPr>
              <a:t>   uint a ;</a:t>
            </a:r>
          </a:p>
          <a:p>
            <a:pPr>
              <a:spcBef>
                <a:spcPct val="0"/>
              </a:spcBef>
              <a:buFontTx/>
              <a:buNone/>
              <a:defRPr/>
            </a:pPr>
            <a:r>
              <a:rPr lang="en-GB" altLang="en-US" sz="1800">
                <a:solidFill>
                  <a:srgbClr val="FFFFFF"/>
                </a:solidFill>
                <a:cs typeface="Arial" panose="020B0604020202020204" pitchFamily="34" charset="0"/>
              </a:rPr>
              <a:t>   function test2() {</a:t>
            </a:r>
          </a:p>
          <a:p>
            <a:pPr>
              <a:spcBef>
                <a:spcPct val="0"/>
              </a:spcBef>
              <a:buFontTx/>
              <a:buNone/>
              <a:defRPr/>
            </a:pPr>
            <a:r>
              <a:rPr lang="en-GB" altLang="en-US" sz="1800">
                <a:solidFill>
                  <a:srgbClr val="FFFFFF"/>
                </a:solidFill>
                <a:cs typeface="Arial" panose="020B0604020202020204" pitchFamily="34" charset="0"/>
              </a:rPr>
              <a:t>       a = 1;</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   function val() returns(uint){</a:t>
            </a:r>
          </a:p>
          <a:p>
            <a:pPr>
              <a:spcBef>
                <a:spcPct val="0"/>
              </a:spcBef>
              <a:buFontTx/>
              <a:buNone/>
              <a:defRPr/>
            </a:pPr>
            <a:r>
              <a:rPr lang="en-GB" altLang="en-US" sz="1800">
                <a:solidFill>
                  <a:srgbClr val="FFFFFF"/>
                </a:solidFill>
                <a:cs typeface="Arial" panose="020B0604020202020204" pitchFamily="34" charset="0"/>
              </a:rPr>
              <a:t>       return a;</a:t>
            </a:r>
          </a:p>
          <a:p>
            <a:pPr>
              <a:spcBef>
                <a:spcPct val="0"/>
              </a:spcBef>
              <a:buFontTx/>
              <a:buNone/>
              <a:defRPr/>
            </a:pPr>
            <a:r>
              <a:rPr lang="en-GB" altLang="en-US" sz="1800">
                <a:solidFill>
                  <a:srgbClr val="FFFFFF"/>
                </a:solidFill>
                <a:cs typeface="Arial" panose="020B0604020202020204" pitchFamily="34" charset="0"/>
              </a:rPr>
              <a:t>   }  </a:t>
            </a:r>
          </a:p>
          <a:p>
            <a:pPr>
              <a:spcBef>
                <a:spcPct val="0"/>
              </a:spcBef>
              <a:buFontTx/>
              <a:buNone/>
              <a:defRPr/>
            </a:pPr>
            <a:r>
              <a:rPr lang="en-GB" altLang="en-US" sz="1800">
                <a:solidFill>
                  <a:srgbClr val="FFFFFF"/>
                </a:solidFill>
                <a:cs typeface="Arial" panose="020B0604020202020204" pitchFamily="34" charset="0"/>
              </a:rPr>
              <a:t>}</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contract test3 is test2{ </a:t>
            </a:r>
          </a:p>
          <a:p>
            <a:pPr>
              <a:spcBef>
                <a:spcPct val="0"/>
              </a:spcBef>
              <a:buFontTx/>
              <a:buNone/>
              <a:defRPr/>
            </a:pPr>
            <a:r>
              <a:rPr lang="en-GB" altLang="en-US" sz="1800">
                <a:solidFill>
                  <a:srgbClr val="FFFFFF"/>
                </a:solidFill>
                <a:cs typeface="Arial" panose="020B0604020202020204" pitchFamily="34" charset="0"/>
              </a:rPr>
              <a:t>    uint b = a++;</a:t>
            </a:r>
          </a:p>
          <a:p>
            <a:pPr>
              <a:spcBef>
                <a:spcPct val="0"/>
              </a:spcBef>
              <a:buFontTx/>
              <a:buNone/>
              <a:defRPr/>
            </a:pPr>
            <a:r>
              <a:rPr lang="en-GB" altLang="en-US" sz="1800">
                <a:solidFill>
                  <a:srgbClr val="FFFFFF"/>
                </a:solidFill>
                <a:cs typeface="Arial" panose="020B0604020202020204" pitchFamily="34" charset="0"/>
              </a:rPr>
              <a:t>    function show() returns(uint){</a:t>
            </a:r>
          </a:p>
          <a:p>
            <a:pPr>
              <a:spcBef>
                <a:spcPct val="0"/>
              </a:spcBef>
              <a:buFontTx/>
              <a:buNone/>
              <a:defRPr/>
            </a:pPr>
            <a:r>
              <a:rPr lang="en-GB" altLang="en-US" sz="1800">
                <a:solidFill>
                  <a:srgbClr val="FFFFFF"/>
                </a:solidFill>
                <a:cs typeface="Arial" panose="020B0604020202020204" pitchFamily="34" charset="0"/>
              </a:rPr>
              <a:t>        return b; </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9B1147F6-02A1-E7B0-2DCB-09A7D8B1D592}"/>
              </a:ext>
            </a:extLst>
          </p:cNvPr>
          <p:cNvSpPr>
            <a:spLocks noGrp="1"/>
          </p:cNvSpPr>
          <p:nvPr>
            <p:ph type="title"/>
          </p:nvPr>
        </p:nvSpPr>
        <p:spPr>
          <a:xfrm>
            <a:off x="0" y="-192088"/>
            <a:ext cx="8229600" cy="952501"/>
          </a:xfrm>
        </p:spPr>
        <p:txBody>
          <a:bodyPr/>
          <a:lstStyle/>
          <a:p>
            <a:r>
              <a:rPr lang="en-US" altLang="en-US"/>
              <a:t>Compile with Solidity</a:t>
            </a:r>
          </a:p>
        </p:txBody>
      </p:sp>
      <p:pic>
        <p:nvPicPr>
          <p:cNvPr id="60418" name="Content Placeholder 2" descr="Text&#10;&#10;Description automatically generated">
            <a:extLst>
              <a:ext uri="{FF2B5EF4-FFF2-40B4-BE49-F238E27FC236}">
                <a16:creationId xmlns:a16="http://schemas.microsoft.com/office/drawing/2014/main" id="{8487FC24-4064-9FF6-4995-6A12B70459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760413"/>
            <a:ext cx="8686800" cy="4329112"/>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1*EBdlbLK7xC1kxLen8GLMVA.png" descr="1*EBdlbLK7xC1kxLen8GLMVA.png">
            <a:extLst>
              <a:ext uri="{FF2B5EF4-FFF2-40B4-BE49-F238E27FC236}">
                <a16:creationId xmlns:a16="http://schemas.microsoft.com/office/drawing/2014/main" id="{337DB1E3-5990-050C-2B2E-B74212B4B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722313"/>
            <a:ext cx="50101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1442" name="Hyperledger Fabric">
            <a:extLst>
              <a:ext uri="{FF2B5EF4-FFF2-40B4-BE49-F238E27FC236}">
                <a16:creationId xmlns:a16="http://schemas.microsoft.com/office/drawing/2014/main" id="{CD896A7F-5763-01E5-FAF7-4C1CA500AD63}"/>
              </a:ext>
            </a:extLst>
          </p:cNvPr>
          <p:cNvSpPr>
            <a:spLocks noGrp="1"/>
          </p:cNvSpPr>
          <p:nvPr>
            <p:ph type="title" idx="4294967295"/>
          </p:nvPr>
        </p:nvSpPr>
        <p:spPr>
          <a:xfrm>
            <a:off x="23813" y="239713"/>
            <a:ext cx="5915025" cy="487362"/>
          </a:xfrm>
        </p:spPr>
        <p:txBody>
          <a:bodyPr lIns="25717" tIns="25717" rIns="25717" bIns="25717"/>
          <a:lstStyle/>
          <a:p>
            <a:r>
              <a:rPr lang="en-US" altLang="en-US" sz="2800"/>
              <a:t>Hyperledger Fabric</a:t>
            </a:r>
          </a:p>
        </p:txBody>
      </p:sp>
      <p:pic>
        <p:nvPicPr>
          <p:cNvPr id="334" name="Hyperledger-Vs-Ethereum.png" descr="Hyperledger-Vs-Ethereum.png">
            <a:extLst>
              <a:ext uri="{FF2B5EF4-FFF2-40B4-BE49-F238E27FC236}">
                <a16:creationId xmlns:a16="http://schemas.microsoft.com/office/drawing/2014/main" id="{161A8426-DD87-BF22-BBE3-78E93D103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5715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35" name="Key features:…">
            <a:extLst>
              <a:ext uri="{FF2B5EF4-FFF2-40B4-BE49-F238E27FC236}">
                <a16:creationId xmlns:a16="http://schemas.microsoft.com/office/drawing/2014/main" id="{FBB16780-3F3F-9E11-5D80-CF1255F103BE}"/>
              </a:ext>
            </a:extLst>
          </p:cNvPr>
          <p:cNvSpPr txBox="1"/>
          <p:nvPr/>
        </p:nvSpPr>
        <p:spPr>
          <a:xfrm>
            <a:off x="5815013" y="3162300"/>
            <a:ext cx="2884487" cy="2046288"/>
          </a:xfrm>
          <a:prstGeom prst="rect">
            <a:avLst/>
          </a:prstGeom>
          <a:ln w="12700">
            <a:miter lim="400000"/>
          </a:ln>
        </p:spPr>
        <p:txBody>
          <a:bodyPr lIns="45718" tIns="45718" rIns="45718" bIns="45718">
            <a:spAutoFit/>
          </a:bodyPr>
          <a:lstStyle/>
          <a:p>
            <a:pPr defTabSz="457200">
              <a:defRPr sz="1200">
                <a:latin typeface="Arial Narrow"/>
                <a:ea typeface="Arial Narrow"/>
                <a:cs typeface="Arial Narrow"/>
                <a:sym typeface="Arial Narrow"/>
              </a:defRPr>
            </a:pPr>
            <a:r>
              <a:rPr sz="1200">
                <a:latin typeface="Arial Narrow"/>
                <a:ea typeface="Arial Narrow"/>
                <a:cs typeface="Arial Narrow"/>
                <a:sym typeface="Arial Narrow"/>
              </a:rPr>
              <a:t>Key features: </a:t>
            </a:r>
          </a:p>
          <a:p>
            <a:pPr defTabSz="457200">
              <a:defRPr sz="1200">
                <a:latin typeface="Arial Narrow"/>
                <a:ea typeface="Arial Narrow"/>
                <a:cs typeface="Arial Narrow"/>
                <a:sym typeface="Arial Narrow"/>
              </a:defRPr>
            </a:pPr>
            <a:endParaRPr sz="1200">
              <a:latin typeface="Arial Narrow"/>
              <a:ea typeface="Arial Narrow"/>
              <a:cs typeface="Arial Narrow"/>
              <a:sym typeface="Arial Narrow"/>
            </a:endParaRP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Private and permissioned. </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Peers: Docker components, and provide multiagency approach for consensus.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All users log on through valid membership service provider.</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Assets have key-pairs (binary or JSON).</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Chaincode: Smart contracts to handle transactions.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Privacy: Channels and private data.</a:t>
            </a:r>
          </a:p>
        </p:txBody>
      </p:sp>
      <p:grpSp>
        <p:nvGrpSpPr>
          <p:cNvPr id="338" name="Screenshot 2020-03-20 at 07.48.51.png">
            <a:extLst>
              <a:ext uri="{FF2B5EF4-FFF2-40B4-BE49-F238E27FC236}">
                <a16:creationId xmlns:a16="http://schemas.microsoft.com/office/drawing/2014/main" id="{FC848E42-7FD3-F218-AD28-A885FB6A8546}"/>
              </a:ext>
            </a:extLst>
          </p:cNvPr>
          <p:cNvGrpSpPr>
            <a:grpSpLocks/>
          </p:cNvGrpSpPr>
          <p:nvPr/>
        </p:nvGrpSpPr>
        <p:grpSpPr bwMode="auto">
          <a:xfrm>
            <a:off x="-106363" y="506413"/>
            <a:ext cx="9021763" cy="4151312"/>
            <a:chOff x="0" y="0"/>
            <a:chExt cx="9550400" cy="4319870"/>
          </a:xfrm>
        </p:grpSpPr>
        <p:pic>
          <p:nvPicPr>
            <p:cNvPr id="61446" name="Screenshot 2020-03-20 at 07.48.51.png" descr="Screenshot 2020-03-20 at 07.48.51.png">
              <a:extLst>
                <a:ext uri="{FF2B5EF4-FFF2-40B4-BE49-F238E27FC236}">
                  <a16:creationId xmlns:a16="http://schemas.microsoft.com/office/drawing/2014/main" id="{1D33CAE9-0EB8-EDA5-7E93-BFD825DA4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9144000" cy="387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Screenshot 2020-03-20 at 07.48.51.png" descr="Screenshot 2020-03-20 at 07.48.51.png">
              <a:extLst>
                <a:ext uri="{FF2B5EF4-FFF2-40B4-BE49-F238E27FC236}">
                  <a16:creationId xmlns:a16="http://schemas.microsoft.com/office/drawing/2014/main" id="{F2071FF9-F0AF-D387-0F0D-B6CE293FC31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550400" cy="431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334"/>
                                        </p:tgtEl>
                                        <p:attrNameLst>
                                          <p:attrName>style.visibility</p:attrName>
                                        </p:attrNameLst>
                                      </p:cBhvr>
                                      <p:to>
                                        <p:strVal val="visible"/>
                                      </p:to>
                                    </p:set>
                                    <p:anim calcmode="lin" valueType="num">
                                      <p:cBhvr>
                                        <p:cTn id="7" dur="1000" fill="hold"/>
                                        <p:tgtEl>
                                          <p:spTgt spid="334"/>
                                        </p:tgtEl>
                                        <p:attrNameLst>
                                          <p:attrName>ppt_x</p:attrName>
                                        </p:attrNameLst>
                                      </p:cBhvr>
                                      <p:tavLst>
                                        <p:tav tm="0">
                                          <p:val>
                                            <p:strVal val="0-#ppt_w/2"/>
                                          </p:val>
                                        </p:tav>
                                        <p:tav tm="100000">
                                          <p:val>
                                            <p:strVal val="#ppt_x"/>
                                          </p:val>
                                        </p:tav>
                                      </p:tavLst>
                                    </p:anim>
                                    <p:anim calcmode="lin" valueType="num">
                                      <p:cBhvr>
                                        <p:cTn id="8" dur="1000" fill="hold"/>
                                        <p:tgtEl>
                                          <p:spTgt spid="3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338"/>
                                        </p:tgtEl>
                                        <p:attrNameLst>
                                          <p:attrName>style.visibility</p:attrName>
                                        </p:attrNameLst>
                                      </p:cBhvr>
                                      <p:to>
                                        <p:strVal val="visible"/>
                                      </p:to>
                                    </p:set>
                                    <p:anim calcmode="lin" valueType="num">
                                      <p:cBhvr>
                                        <p:cTn id="13" dur="1000" fill="hold"/>
                                        <p:tgtEl>
                                          <p:spTgt spid="338"/>
                                        </p:tgtEl>
                                        <p:attrNameLst>
                                          <p:attrName>ppt_x</p:attrName>
                                        </p:attrNameLst>
                                      </p:cBhvr>
                                      <p:tavLst>
                                        <p:tav tm="0">
                                          <p:val>
                                            <p:strVal val="0-#ppt_w/2"/>
                                          </p:val>
                                        </p:tav>
                                        <p:tav tm="100000">
                                          <p:val>
                                            <p:strVal val="#ppt_x"/>
                                          </p:val>
                                        </p:tav>
                                      </p:tavLst>
                                    </p:anim>
                                    <p:anim calcmode="lin" valueType="num">
                                      <p:cBhvr>
                                        <p:cTn id="14" dur="10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advAuto="0"/>
      <p:bldP spid="33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8.jpeg" descr="image8.jpeg">
            <a:extLst>
              <a:ext uri="{FF2B5EF4-FFF2-40B4-BE49-F238E27FC236}">
                <a16:creationId xmlns:a16="http://schemas.microsoft.com/office/drawing/2014/main" id="{C9128F46-A783-74A8-1978-AADB437F1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1476375"/>
            <a:ext cx="6208712"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5" name="media2.mp4" descr="media2.mp4">
            <a:extLst>
              <a:ext uri="{FF2B5EF4-FFF2-40B4-BE49-F238E27FC236}">
                <a16:creationId xmlns:a16="http://schemas.microsoft.com/office/drawing/2014/main" id="{9497CC95-A27F-109F-C0D8-86AD2C2FA0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768350"/>
            <a:ext cx="5405437"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he Most Profitable Crime?">
            <a:extLst>
              <a:ext uri="{FF2B5EF4-FFF2-40B4-BE49-F238E27FC236}">
                <a16:creationId xmlns:a16="http://schemas.microsoft.com/office/drawing/2014/main" id="{534576CA-627F-64CC-96D1-A4E6B103D617}"/>
              </a:ext>
            </a:extLst>
          </p:cNvPr>
          <p:cNvSpPr>
            <a:spLocks noGrp="1"/>
          </p:cNvSpPr>
          <p:nvPr>
            <p:ph type="title"/>
          </p:nvPr>
        </p:nvSpPr>
        <p:spPr>
          <a:xfrm>
            <a:off x="1588" y="277813"/>
            <a:ext cx="5915025" cy="487362"/>
          </a:xfrm>
        </p:spPr>
        <p:txBody>
          <a:bodyPr/>
          <a:lstStyle/>
          <a:p>
            <a:r>
              <a:rPr lang="en-US" altLang="en-US"/>
              <a:t>The Most Profitable Crime?</a:t>
            </a:r>
          </a:p>
        </p:txBody>
      </p:sp>
      <p:sp>
        <p:nvSpPr>
          <p:cNvPr id="107" name="wallet - Copy.dat…">
            <a:extLst>
              <a:ext uri="{FF2B5EF4-FFF2-40B4-BE49-F238E27FC236}">
                <a16:creationId xmlns:a16="http://schemas.microsoft.com/office/drawing/2014/main" id="{41F9EAC8-F66D-9BB8-43BB-612A87A9AF75}"/>
              </a:ext>
            </a:extLst>
          </p:cNvPr>
          <p:cNvSpPr>
            <a:spLocks noChangeArrowheads="1"/>
          </p:cNvSpPr>
          <p:nvPr/>
        </p:nvSpPr>
        <p:spPr bwMode="auto">
          <a:xfrm>
            <a:off x="6229350" y="285750"/>
            <a:ext cx="1790700" cy="3500438"/>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 - Copy.dat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wallet.tar.gz</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wallet_backup.zip</a:t>
            </a:r>
          </a:p>
        </p:txBody>
      </p:sp>
      <p:grpSp>
        <p:nvGrpSpPr>
          <p:cNvPr id="110" name="image12.png">
            <a:extLst>
              <a:ext uri="{FF2B5EF4-FFF2-40B4-BE49-F238E27FC236}">
                <a16:creationId xmlns:a16="http://schemas.microsoft.com/office/drawing/2014/main" id="{F99FD571-467E-E3EA-059D-6701E61F4F5A}"/>
              </a:ext>
            </a:extLst>
          </p:cNvPr>
          <p:cNvGrpSpPr>
            <a:grpSpLocks/>
          </p:cNvGrpSpPr>
          <p:nvPr/>
        </p:nvGrpSpPr>
        <p:grpSpPr bwMode="auto">
          <a:xfrm>
            <a:off x="1071563" y="1298575"/>
            <a:ext cx="6613525" cy="2757488"/>
            <a:chOff x="0" y="0"/>
            <a:chExt cx="6613110" cy="2757650"/>
          </a:xfrm>
        </p:grpSpPr>
        <p:pic>
          <p:nvPicPr>
            <p:cNvPr id="21516" name="image12.png" descr="image12.png">
              <a:extLst>
                <a:ext uri="{FF2B5EF4-FFF2-40B4-BE49-F238E27FC236}">
                  <a16:creationId xmlns:a16="http://schemas.microsoft.com/office/drawing/2014/main" id="{FFB2AB4D-8DFD-7536-6055-A09BC179D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11511" cy="263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image12.png" descr="image12.png">
              <a:extLst>
                <a:ext uri="{FF2B5EF4-FFF2-40B4-BE49-F238E27FC236}">
                  <a16:creationId xmlns:a16="http://schemas.microsoft.com/office/drawing/2014/main" id="{00C0E96C-C859-521E-6E55-347132CDB8B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13111" cy="27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image14.png">
            <a:extLst>
              <a:ext uri="{FF2B5EF4-FFF2-40B4-BE49-F238E27FC236}">
                <a16:creationId xmlns:a16="http://schemas.microsoft.com/office/drawing/2014/main" id="{3560FE9C-5772-EF7F-3F5F-C9A21EAFF188}"/>
              </a:ext>
            </a:extLst>
          </p:cNvPr>
          <p:cNvGrpSpPr>
            <a:grpSpLocks/>
          </p:cNvGrpSpPr>
          <p:nvPr/>
        </p:nvGrpSpPr>
        <p:grpSpPr bwMode="auto">
          <a:xfrm>
            <a:off x="400050" y="2081213"/>
            <a:ext cx="5083175" cy="3346450"/>
            <a:chOff x="0" y="0"/>
            <a:chExt cx="5082960" cy="3346762"/>
          </a:xfrm>
        </p:grpSpPr>
        <p:pic>
          <p:nvPicPr>
            <p:cNvPr id="21514" name="image14.png" descr="image14.png">
              <a:extLst>
                <a:ext uri="{FF2B5EF4-FFF2-40B4-BE49-F238E27FC236}">
                  <a16:creationId xmlns:a16="http://schemas.microsoft.com/office/drawing/2014/main" id="{7CAFD76E-D607-AF56-2796-F9A3BA7664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25400"/>
              <a:ext cx="4981361" cy="32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image14.png" descr="image14.png">
              <a:extLst>
                <a:ext uri="{FF2B5EF4-FFF2-40B4-BE49-F238E27FC236}">
                  <a16:creationId xmlns:a16="http://schemas.microsoft.com/office/drawing/2014/main" id="{87388730-5390-68E0-82C7-9F38A0917FA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82961" cy="33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 name="image9.jpeg">
            <a:extLst>
              <a:ext uri="{FF2B5EF4-FFF2-40B4-BE49-F238E27FC236}">
                <a16:creationId xmlns:a16="http://schemas.microsoft.com/office/drawing/2014/main" id="{255989CA-8E90-B72A-D7F8-7B0E79F3000F}"/>
              </a:ext>
            </a:extLst>
          </p:cNvPr>
          <p:cNvGrpSpPr>
            <a:grpSpLocks/>
          </p:cNvGrpSpPr>
          <p:nvPr/>
        </p:nvGrpSpPr>
        <p:grpSpPr bwMode="auto">
          <a:xfrm>
            <a:off x="3338513" y="1257300"/>
            <a:ext cx="4275137" cy="4022725"/>
            <a:chOff x="0" y="0"/>
            <a:chExt cx="4275509" cy="4023695"/>
          </a:xfrm>
        </p:grpSpPr>
        <p:pic>
          <p:nvPicPr>
            <p:cNvPr id="21512" name="image9.jpeg" descr="image9.jpeg">
              <a:extLst>
                <a:ext uri="{FF2B5EF4-FFF2-40B4-BE49-F238E27FC236}">
                  <a16:creationId xmlns:a16="http://schemas.microsoft.com/office/drawing/2014/main" id="{FD2E02FA-8A8B-6BEF-FD0F-9F140091A0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25400"/>
              <a:ext cx="4173910" cy="389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image9.jpeg" descr="image9.jpeg">
              <a:extLst>
                <a:ext uri="{FF2B5EF4-FFF2-40B4-BE49-F238E27FC236}">
                  <a16:creationId xmlns:a16="http://schemas.microsoft.com/office/drawing/2014/main" id="{CBD69254-A74E-8874-4967-6095ADA65FC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4275510" cy="402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05"/>
                                        </p:tgtEl>
                                        <p:attrNameLst>
                                          <p:attrName>style.visibility</p:attrName>
                                        </p:attrNameLst>
                                      </p:cBhvr>
                                      <p:to>
                                        <p:strVal val="visible"/>
                                      </p:to>
                                    </p:set>
                                    <p:anim calcmode="lin" valueType="num">
                                      <p:cBhvr>
                                        <p:cTn id="7" dur="500" fill="hold"/>
                                        <p:tgtEl>
                                          <p:spTgt spid="105"/>
                                        </p:tgtEl>
                                        <p:attrNameLst>
                                          <p:attrName>ppt_x</p:attrName>
                                        </p:attrNameLst>
                                      </p:cBhvr>
                                      <p:tavLst>
                                        <p:tav tm="0">
                                          <p:val>
                                            <p:strVal val="0-#ppt_w/2"/>
                                          </p:val>
                                        </p:tav>
                                        <p:tav tm="100000">
                                          <p:val>
                                            <p:strVal val="#ppt_x"/>
                                          </p:val>
                                        </p:tav>
                                      </p:tavLst>
                                    </p:anim>
                                    <p:anim calcmode="lin" valueType="num">
                                      <p:cBhvr>
                                        <p:cTn id="8"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07"/>
                                        </p:tgtEl>
                                        <p:attrNameLst>
                                          <p:attrName>style.visibility</p:attrName>
                                        </p:attrNameLst>
                                      </p:cBhvr>
                                      <p:to>
                                        <p:strVal val="visible"/>
                                      </p:to>
                                    </p:set>
                                    <p:anim calcmode="lin" valueType="num">
                                      <p:cBhvr>
                                        <p:cTn id="13" dur="1000" fill="hold"/>
                                        <p:tgtEl>
                                          <p:spTgt spid="107"/>
                                        </p:tgtEl>
                                        <p:attrNameLst>
                                          <p:attrName>ppt_x</p:attrName>
                                        </p:attrNameLst>
                                      </p:cBhvr>
                                      <p:tavLst>
                                        <p:tav tm="0">
                                          <p:val>
                                            <p:strVal val="0-#ppt_w/2"/>
                                          </p:val>
                                        </p:tav>
                                        <p:tav tm="100000">
                                          <p:val>
                                            <p:strVal val="#ppt_x"/>
                                          </p:val>
                                        </p:tav>
                                      </p:tavLst>
                                    </p:anim>
                                    <p:anim calcmode="lin" valueType="num">
                                      <p:cBhvr>
                                        <p:cTn id="14"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10"/>
                                        </p:tgtEl>
                                        <p:attrNameLst>
                                          <p:attrName>style.visibility</p:attrName>
                                        </p:attrNameLst>
                                      </p:cBhvr>
                                      <p:to>
                                        <p:strVal val="visible"/>
                                      </p:to>
                                    </p:set>
                                    <p:anim calcmode="lin" valueType="num">
                                      <p:cBhvr>
                                        <p:cTn id="19" dur="1000" fill="hold"/>
                                        <p:tgtEl>
                                          <p:spTgt spid="110"/>
                                        </p:tgtEl>
                                        <p:attrNameLst>
                                          <p:attrName>ppt_x</p:attrName>
                                        </p:attrNameLst>
                                      </p:cBhvr>
                                      <p:tavLst>
                                        <p:tav tm="0">
                                          <p:val>
                                            <p:strVal val="0-#ppt_w/2"/>
                                          </p:val>
                                        </p:tav>
                                        <p:tav tm="100000">
                                          <p:val>
                                            <p:strVal val="#ppt_x"/>
                                          </p:val>
                                        </p:tav>
                                      </p:tavLst>
                                    </p:anim>
                                    <p:anim calcmode="lin" valueType="num">
                                      <p:cBhvr>
                                        <p:cTn id="20" dur="10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13"/>
                                        </p:tgtEl>
                                        <p:attrNameLst>
                                          <p:attrName>style.visibility</p:attrName>
                                        </p:attrNameLst>
                                      </p:cBhvr>
                                      <p:to>
                                        <p:strVal val="visible"/>
                                      </p:to>
                                    </p:set>
                                    <p:anim calcmode="lin" valueType="num">
                                      <p:cBhvr>
                                        <p:cTn id="25" dur="1000" fill="hold"/>
                                        <p:tgtEl>
                                          <p:spTgt spid="113"/>
                                        </p:tgtEl>
                                        <p:attrNameLst>
                                          <p:attrName>ppt_x</p:attrName>
                                        </p:attrNameLst>
                                      </p:cBhvr>
                                      <p:tavLst>
                                        <p:tav tm="0">
                                          <p:val>
                                            <p:strVal val="0-#ppt_w/2"/>
                                          </p:val>
                                        </p:tav>
                                        <p:tav tm="100000">
                                          <p:val>
                                            <p:strVal val="#ppt_x"/>
                                          </p:val>
                                        </p:tav>
                                      </p:tavLst>
                                    </p:anim>
                                    <p:anim calcmode="lin" valueType="num">
                                      <p:cBhvr>
                                        <p:cTn id="26" dur="10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16"/>
                                        </p:tgtEl>
                                        <p:attrNameLst>
                                          <p:attrName>style.visibility</p:attrName>
                                        </p:attrNameLst>
                                      </p:cBhvr>
                                      <p:to>
                                        <p:strVal val="visible"/>
                                      </p:to>
                                    </p:set>
                                    <p:anim calcmode="lin" valueType="num">
                                      <p:cBhvr>
                                        <p:cTn id="31" dur="1000" fill="hold"/>
                                        <p:tgtEl>
                                          <p:spTgt spid="116"/>
                                        </p:tgtEl>
                                        <p:attrNameLst>
                                          <p:attrName>ppt_x</p:attrName>
                                        </p:attrNameLst>
                                      </p:cBhvr>
                                      <p:tavLst>
                                        <p:tav tm="0">
                                          <p:val>
                                            <p:strVal val="0-#ppt_w/2"/>
                                          </p:val>
                                        </p:tav>
                                        <p:tav tm="100000">
                                          <p:val>
                                            <p:strVal val="#ppt_x"/>
                                          </p:val>
                                        </p:tav>
                                      </p:tavLst>
                                    </p:anim>
                                    <p:anim calcmode="lin" valueType="num">
                                      <p:cBhvr>
                                        <p:cTn id="32"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advAuto="0"/>
      <p:bldP spid="107" grpId="0" animBg="1" advAuto="0"/>
      <p:bldP spid="110" grpId="0" animBg="1" advAuto="0"/>
      <p:bldP spid="113" grpId="0" animBg="1" advAuto="0"/>
      <p:bldP spid="116"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8063CF2-82F6-34C0-42CC-9E8D80BFB422}"/>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62466" name="Content Placeholder 3" descr="A picture containing indoor, decorated&#10;&#10;Description automatically generated">
            <a:extLst>
              <a:ext uri="{FF2B5EF4-FFF2-40B4-BE49-F238E27FC236}">
                <a16:creationId xmlns:a16="http://schemas.microsoft.com/office/drawing/2014/main" id="{EAA29CF9-18BB-913F-A3B5-C38986BA62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tecP1w0m.jpg large.jpg" descr="tecP1w0m.jpg large.jpg">
            <a:extLst>
              <a:ext uri="{FF2B5EF4-FFF2-40B4-BE49-F238E27FC236}">
                <a16:creationId xmlns:a16="http://schemas.microsoft.com/office/drawing/2014/main" id="{F4F1EF96-BF83-361E-882A-395B7DDE4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88" y="285750"/>
            <a:ext cx="3857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530" name="Dear 21st Century …">
            <a:extLst>
              <a:ext uri="{FF2B5EF4-FFF2-40B4-BE49-F238E27FC236}">
                <a16:creationId xmlns:a16="http://schemas.microsoft.com/office/drawing/2014/main" id="{D9185422-5FC4-0B2A-08D4-388416F7576E}"/>
              </a:ext>
            </a:extLst>
          </p:cNvPr>
          <p:cNvSpPr>
            <a:spLocks noGrp="1"/>
          </p:cNvSpPr>
          <p:nvPr>
            <p:ph type="title"/>
          </p:nvPr>
        </p:nvSpPr>
        <p:spPr>
          <a:xfrm>
            <a:off x="-1588" y="290513"/>
            <a:ext cx="5915026" cy="487362"/>
          </a:xfrm>
        </p:spPr>
        <p:txBody>
          <a:bodyPr/>
          <a:lstStyle/>
          <a:p>
            <a:r>
              <a:rPr lang="en-US" altLang="en-US"/>
              <a:t>Dear 21st Century …</a:t>
            </a:r>
          </a:p>
        </p:txBody>
      </p:sp>
      <p:pic>
        <p:nvPicPr>
          <p:cNvPr id="22531" name="image3.png" descr="image3.png">
            <a:extLst>
              <a:ext uri="{FF2B5EF4-FFF2-40B4-BE49-F238E27FC236}">
                <a16:creationId xmlns:a16="http://schemas.microsoft.com/office/drawing/2014/main" id="{8BCD1B78-1A47-ADD6-445E-40005BD8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3771900"/>
            <a:ext cx="21653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1" name="What is the ownership of something?">
            <a:extLst>
              <a:ext uri="{FF2B5EF4-FFF2-40B4-BE49-F238E27FC236}">
                <a16:creationId xmlns:a16="http://schemas.microsoft.com/office/drawing/2014/main" id="{C864F953-601F-7A7B-36E1-A27067A7B807}"/>
              </a:ext>
            </a:extLst>
          </p:cNvPr>
          <p:cNvSpPr>
            <a:spLocks noChangeArrowheads="1"/>
          </p:cNvSpPr>
          <p:nvPr/>
        </p:nvSpPr>
        <p:spPr bwMode="auto">
          <a:xfrm>
            <a:off x="530225" y="1139825"/>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the ownership of something?</a:t>
            </a:r>
          </a:p>
        </p:txBody>
      </p:sp>
      <p:sp>
        <p:nvSpPr>
          <p:cNvPr id="122" name="What is consent?">
            <a:extLst>
              <a:ext uri="{FF2B5EF4-FFF2-40B4-BE49-F238E27FC236}">
                <a16:creationId xmlns:a16="http://schemas.microsoft.com/office/drawing/2014/main" id="{01BE94EB-0E63-E738-DF9B-936BFE48A537}"/>
              </a:ext>
            </a:extLst>
          </p:cNvPr>
          <p:cNvSpPr>
            <a:spLocks noChangeArrowheads="1"/>
          </p:cNvSpPr>
          <p:nvPr/>
        </p:nvSpPr>
        <p:spPr bwMode="auto">
          <a:xfrm>
            <a:off x="4508500" y="509588"/>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consent?</a:t>
            </a:r>
          </a:p>
        </p:txBody>
      </p:sp>
      <p:sp>
        <p:nvSpPr>
          <p:cNvPr id="123" name="What are physical borders?">
            <a:extLst>
              <a:ext uri="{FF2B5EF4-FFF2-40B4-BE49-F238E27FC236}">
                <a16:creationId xmlns:a16="http://schemas.microsoft.com/office/drawing/2014/main" id="{DB0E0318-4BC5-535A-A617-FC740F84C33E}"/>
              </a:ext>
            </a:extLst>
          </p:cNvPr>
          <p:cNvSpPr>
            <a:spLocks noChangeArrowheads="1"/>
          </p:cNvSpPr>
          <p:nvPr/>
        </p:nvSpPr>
        <p:spPr bwMode="auto">
          <a:xfrm>
            <a:off x="908050" y="3478213"/>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physical borders?</a:t>
            </a:r>
          </a:p>
        </p:txBody>
      </p:sp>
      <p:sp>
        <p:nvSpPr>
          <p:cNvPr id="124" name="Who’s laws do I comply with?">
            <a:extLst>
              <a:ext uri="{FF2B5EF4-FFF2-40B4-BE49-F238E27FC236}">
                <a16:creationId xmlns:a16="http://schemas.microsoft.com/office/drawing/2014/main" id="{705E357B-0AC8-0D25-6812-813B9ADB26DB}"/>
              </a:ext>
            </a:extLst>
          </p:cNvPr>
          <p:cNvSpPr>
            <a:spLocks noChangeArrowheads="1"/>
          </p:cNvSpPr>
          <p:nvPr/>
        </p:nvSpPr>
        <p:spPr bwMode="auto">
          <a:xfrm>
            <a:off x="5918200" y="2051050"/>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Who’s laws do I comply with?</a:t>
            </a:r>
          </a:p>
        </p:txBody>
      </p:sp>
      <p:sp>
        <p:nvSpPr>
          <p:cNvPr id="125" name="Why does fiat currency exist?">
            <a:extLst>
              <a:ext uri="{FF2B5EF4-FFF2-40B4-BE49-F238E27FC236}">
                <a16:creationId xmlns:a16="http://schemas.microsoft.com/office/drawing/2014/main" id="{EAED5E14-207B-C70F-66DD-DDB3FBC644D0}"/>
              </a:ext>
            </a:extLst>
          </p:cNvPr>
          <p:cNvSpPr>
            <a:spLocks noChangeArrowheads="1"/>
          </p:cNvSpPr>
          <p:nvPr/>
        </p:nvSpPr>
        <p:spPr bwMode="auto">
          <a:xfrm>
            <a:off x="3870325" y="3686175"/>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Why does fiat currency exist?</a:t>
            </a:r>
          </a:p>
        </p:txBody>
      </p:sp>
      <p:sp>
        <p:nvSpPr>
          <p:cNvPr id="126" name="What are my rights to privacy?">
            <a:extLst>
              <a:ext uri="{FF2B5EF4-FFF2-40B4-BE49-F238E27FC236}">
                <a16:creationId xmlns:a16="http://schemas.microsoft.com/office/drawing/2014/main" id="{08C3D017-B1C3-81F2-FB84-AAC1B4634FFC}"/>
              </a:ext>
            </a:extLst>
          </p:cNvPr>
          <p:cNvSpPr>
            <a:spLocks noChangeArrowheads="1"/>
          </p:cNvSpPr>
          <p:nvPr/>
        </p:nvSpPr>
        <p:spPr bwMode="auto">
          <a:xfrm>
            <a:off x="3171825" y="2051050"/>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my rights to privacy?</a:t>
            </a:r>
          </a:p>
        </p:txBody>
      </p:sp>
      <p:sp>
        <p:nvSpPr>
          <p:cNvPr id="127" name="1st Generation. These cryptocurrencies, such as Bitcoin, Litecoin, Monero and Bitcoin Cash, basically just store and transfer value, but have suffered from poor scaling and a weak architecture. The overheads involve relatively high transaction fees and t">
            <a:extLst>
              <a:ext uri="{FF2B5EF4-FFF2-40B4-BE49-F238E27FC236}">
                <a16:creationId xmlns:a16="http://schemas.microsoft.com/office/drawing/2014/main" id="{E26E4F42-B61D-D0F6-D637-7504CB3C3EC7}"/>
              </a:ext>
            </a:extLst>
          </p:cNvPr>
          <p:cNvSpPr>
            <a:spLocks noChangeArrowheads="1"/>
          </p:cNvSpPr>
          <p:nvPr/>
        </p:nvSpPr>
        <p:spPr bwMode="auto">
          <a:xfrm>
            <a:off x="587375" y="184150"/>
            <a:ext cx="8128000" cy="4968875"/>
          </a:xfrm>
          <a:prstGeom prst="rect">
            <a:avLst/>
          </a:prstGeom>
          <a:solidFill>
            <a:srgbClr val="424D56"/>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3413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3413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1st Generation. </a:t>
            </a:r>
            <a:r>
              <a:rPr lang="en-US" altLang="en-US" sz="2000">
                <a:solidFill>
                  <a:srgbClr val="FFFFFF"/>
                </a:solidFill>
                <a:latin typeface="Arial" panose="020B0604020202020204" pitchFamily="34" charset="0"/>
                <a:sym typeface="Arial" panose="020B0604020202020204" pitchFamily="34" charset="0"/>
              </a:rPr>
              <a:t>These cryptocurrencies, such as Bitcoin, Litecoin, Monero and Bitcoin Cash, basically just store and transfer value, but have suffered from poor scaling and a weak architecture. The overheads involve relatively </a:t>
            </a:r>
            <a:r>
              <a:rPr lang="en-US" altLang="en-US" sz="2000" b="1">
                <a:solidFill>
                  <a:srgbClr val="FFFFFF"/>
                </a:solidFill>
                <a:latin typeface="Arial" panose="020B0604020202020204" pitchFamily="34" charset="0"/>
                <a:sym typeface="Arial" panose="020B0604020202020204" pitchFamily="34" charset="0"/>
              </a:rPr>
              <a:t>high transaction fees and transaction times</a:t>
            </a:r>
            <a:r>
              <a:rPr lang="en-US" altLang="en-US" sz="2000">
                <a:solidFill>
                  <a:srgbClr val="FFFFFF"/>
                </a:solidFill>
                <a:latin typeface="Arial" panose="020B0604020202020204" pitchFamily="34" charset="0"/>
                <a:sym typeface="Arial" panose="020B0604020202020204" pitchFamily="34" charset="0"/>
              </a:rPr>
              <a:t>.</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2nd Generation. </a:t>
            </a:r>
            <a:r>
              <a:rPr lang="en-US" altLang="en-US" sz="2000">
                <a:solidFill>
                  <a:srgbClr val="FFFFFF"/>
                </a:solidFill>
                <a:latin typeface="Arial" panose="020B0604020202020204" pitchFamily="34" charset="0"/>
                <a:sym typeface="Arial" panose="020B0604020202020204" pitchFamily="34" charset="0"/>
              </a:rPr>
              <a:t>These cryptocurrencies, such as Ether, Neo, and Lisk, have platforms that support decentralised applications (dApps). This generation adds </a:t>
            </a:r>
            <a:r>
              <a:rPr lang="en-US" altLang="en-US" sz="2000" b="1">
                <a:solidFill>
                  <a:srgbClr val="FFFFFF"/>
                </a:solidFill>
                <a:latin typeface="Arial" panose="020B0604020202020204" pitchFamily="34" charset="0"/>
                <a:sym typeface="Arial" panose="020B0604020202020204" pitchFamily="34" charset="0"/>
              </a:rPr>
              <a:t>coding and smart contracts</a:t>
            </a:r>
            <a:r>
              <a:rPr lang="en-US" altLang="en-US" sz="2000">
                <a:solidFill>
                  <a:srgbClr val="FFFFFF"/>
                </a:solidFill>
                <a:latin typeface="Arial" panose="020B0604020202020204" pitchFamily="34" charset="0"/>
                <a:sym typeface="Arial" panose="020B0604020202020204" pitchFamily="34" charset="0"/>
              </a:rPr>
              <a:t>, and supports logical operations. A high-level code is then translated into byte code for the Blockchain.</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3rd Generation. </a:t>
            </a:r>
            <a:r>
              <a:rPr lang="en-US" altLang="en-US" sz="2000">
                <a:solidFill>
                  <a:srgbClr val="FFFFFF"/>
                </a:solidFill>
                <a:latin typeface="Arial" panose="020B0604020202020204" pitchFamily="34" charset="0"/>
                <a:sym typeface="Arial" panose="020B0604020202020204" pitchFamily="34" charset="0"/>
              </a:rPr>
              <a:t>These cryptocurrencies aim to create properly distributed systems, and many use DAG (</a:t>
            </a:r>
            <a:r>
              <a:rPr lang="en-US" altLang="en-US" sz="2000" b="1">
                <a:solidFill>
                  <a:srgbClr val="FFFFFF"/>
                </a:solidFill>
                <a:latin typeface="Arial" panose="020B0604020202020204" pitchFamily="34" charset="0"/>
                <a:sym typeface="Arial" panose="020B0604020202020204" pitchFamily="34" charset="0"/>
              </a:rPr>
              <a:t>Direct Acyclic Graph</a:t>
            </a:r>
            <a:r>
              <a:rPr lang="en-US" altLang="en-US" sz="2000">
                <a:solidFill>
                  <a:srgbClr val="FFFFFF"/>
                </a:solidFill>
                <a:latin typeface="Arial" panose="020B0604020202020204" pitchFamily="34" charset="0"/>
                <a:sym typeface="Arial" panose="020B0604020202020204" pitchFamily="34" charset="0"/>
              </a:rPr>
              <a:t>). A traditional Blockchain just sequentially stores transactions and which can take some time to create a consensus through the building of blocks. With DAG, each of the transactions becomes a block, and it thus speeds up the consensus mechanisms.</a:t>
            </a:r>
          </a:p>
        </p:txBody>
      </p:sp>
      <p:grpSp>
        <p:nvGrpSpPr>
          <p:cNvPr id="130" name="image12.jpeg">
            <a:extLst>
              <a:ext uri="{FF2B5EF4-FFF2-40B4-BE49-F238E27FC236}">
                <a16:creationId xmlns:a16="http://schemas.microsoft.com/office/drawing/2014/main" id="{01C6B2CA-3412-6DBB-B8F3-E61732CBBF24}"/>
              </a:ext>
            </a:extLst>
          </p:cNvPr>
          <p:cNvGrpSpPr>
            <a:grpSpLocks/>
          </p:cNvGrpSpPr>
          <p:nvPr/>
        </p:nvGrpSpPr>
        <p:grpSpPr bwMode="auto">
          <a:xfrm>
            <a:off x="2638425" y="1771650"/>
            <a:ext cx="6665913" cy="4405313"/>
            <a:chOff x="0" y="0"/>
            <a:chExt cx="6665992" cy="4406163"/>
          </a:xfrm>
        </p:grpSpPr>
        <p:pic>
          <p:nvPicPr>
            <p:cNvPr id="22542" name="image12.jpeg" descr="image12.jpeg">
              <a:extLst>
                <a:ext uri="{FF2B5EF4-FFF2-40B4-BE49-F238E27FC236}">
                  <a16:creationId xmlns:a16="http://schemas.microsoft.com/office/drawing/2014/main" id="{9E23CB6F-85C0-2D48-06ED-3317C8BA0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64393" cy="427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image12.jpeg" descr="image12.jpeg">
              <a:extLst>
                <a:ext uri="{FF2B5EF4-FFF2-40B4-BE49-F238E27FC236}">
                  <a16:creationId xmlns:a16="http://schemas.microsoft.com/office/drawing/2014/main" id="{0F4F99FA-557C-988B-9CC3-4A22ED98249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65993" cy="44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1" name="BRWJ2XuBRXUfxVdPwZA2mUkSqQaqQrm8Gevf4NLJQZ7p1U7G.png" descr="BRWJ2XuBRXUfxVdPwZA2mUkSqQaqQrm8Gevf4NLJQZ7p1U7G.png">
            <a:extLst>
              <a:ext uri="{FF2B5EF4-FFF2-40B4-BE49-F238E27FC236}">
                <a16:creationId xmlns:a16="http://schemas.microsoft.com/office/drawing/2014/main" id="{B9427536-3FD9-3691-FE7D-899AC9091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 y="927100"/>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 name="Picture 2" descr="A screenshot of a graph&#10;&#10;Description automatically generated">
            <a:hlinkClick r:id="rId7"/>
            <a:extLst>
              <a:ext uri="{FF2B5EF4-FFF2-40B4-BE49-F238E27FC236}">
                <a16:creationId xmlns:a16="http://schemas.microsoft.com/office/drawing/2014/main" id="{43DD6635-98E7-7E26-741D-B5D9C1790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923925"/>
            <a:ext cx="86614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0-#ppt_w/2"/>
                                          </p:val>
                                        </p:tav>
                                        <p:tav tm="100000">
                                          <p:val>
                                            <p:strVal val="#ppt_x"/>
                                          </p:val>
                                        </p:tav>
                                      </p:tavLst>
                                    </p:anim>
                                    <p:anim calcmode="lin" valueType="num">
                                      <p:cBhvr>
                                        <p:cTn id="8" dur="10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18"/>
                                        </p:tgtEl>
                                        <p:attrNameLst>
                                          <p:attrName>style.visibility</p:attrName>
                                        </p:attrNameLst>
                                      </p:cBhvr>
                                      <p:to>
                                        <p:strVal val="visible"/>
                                      </p:to>
                                    </p:set>
                                    <p:anim calcmode="lin" valueType="num">
                                      <p:cBhvr>
                                        <p:cTn id="13" dur="1000" fill="hold"/>
                                        <p:tgtEl>
                                          <p:spTgt spid="118"/>
                                        </p:tgtEl>
                                        <p:attrNameLst>
                                          <p:attrName>ppt_x</p:attrName>
                                        </p:attrNameLst>
                                      </p:cBhvr>
                                      <p:tavLst>
                                        <p:tav tm="0">
                                          <p:val>
                                            <p:strVal val="0-#ppt_w/2"/>
                                          </p:val>
                                        </p:tav>
                                        <p:tav tm="100000">
                                          <p:val>
                                            <p:strVal val="#ppt_x"/>
                                          </p:val>
                                        </p:tav>
                                      </p:tavLst>
                                    </p:anim>
                                    <p:anim calcmode="lin" valueType="num">
                                      <p:cBhvr>
                                        <p:cTn id="14" dur="1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22"/>
                                        </p:tgtEl>
                                        <p:attrNameLst>
                                          <p:attrName>style.visibility</p:attrName>
                                        </p:attrNameLst>
                                      </p:cBhvr>
                                      <p:to>
                                        <p:strVal val="visible"/>
                                      </p:to>
                                    </p:set>
                                    <p:anim calcmode="lin" valueType="num">
                                      <p:cBhvr>
                                        <p:cTn id="19" dur="1000" fill="hold"/>
                                        <p:tgtEl>
                                          <p:spTgt spid="122"/>
                                        </p:tgtEl>
                                        <p:attrNameLst>
                                          <p:attrName>ppt_x</p:attrName>
                                        </p:attrNameLst>
                                      </p:cBhvr>
                                      <p:tavLst>
                                        <p:tav tm="0">
                                          <p:val>
                                            <p:strVal val="0-#ppt_w/2"/>
                                          </p:val>
                                        </p:tav>
                                        <p:tav tm="100000">
                                          <p:val>
                                            <p:strVal val="#ppt_x"/>
                                          </p:val>
                                        </p:tav>
                                      </p:tavLst>
                                    </p:anim>
                                    <p:anim calcmode="lin" valueType="num">
                                      <p:cBhvr>
                                        <p:cTn id="20" dur="10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23"/>
                                        </p:tgtEl>
                                        <p:attrNameLst>
                                          <p:attrName>style.visibility</p:attrName>
                                        </p:attrNameLst>
                                      </p:cBhvr>
                                      <p:to>
                                        <p:strVal val="visible"/>
                                      </p:to>
                                    </p:set>
                                    <p:anim calcmode="lin" valueType="num">
                                      <p:cBhvr>
                                        <p:cTn id="25" dur="1000" fill="hold"/>
                                        <p:tgtEl>
                                          <p:spTgt spid="123"/>
                                        </p:tgtEl>
                                        <p:attrNameLst>
                                          <p:attrName>ppt_x</p:attrName>
                                        </p:attrNameLst>
                                      </p:cBhvr>
                                      <p:tavLst>
                                        <p:tav tm="0">
                                          <p:val>
                                            <p:strVal val="0-#ppt_w/2"/>
                                          </p:val>
                                        </p:tav>
                                        <p:tav tm="100000">
                                          <p:val>
                                            <p:strVal val="#ppt_x"/>
                                          </p:val>
                                        </p:tav>
                                      </p:tavLst>
                                    </p:anim>
                                    <p:anim calcmode="lin" valueType="num">
                                      <p:cBhvr>
                                        <p:cTn id="26" dur="10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24"/>
                                        </p:tgtEl>
                                        <p:attrNameLst>
                                          <p:attrName>style.visibility</p:attrName>
                                        </p:attrNameLst>
                                      </p:cBhvr>
                                      <p:to>
                                        <p:strVal val="visible"/>
                                      </p:to>
                                    </p:set>
                                    <p:anim calcmode="lin" valueType="num">
                                      <p:cBhvr>
                                        <p:cTn id="31" dur="1000" fill="hold"/>
                                        <p:tgtEl>
                                          <p:spTgt spid="124"/>
                                        </p:tgtEl>
                                        <p:attrNameLst>
                                          <p:attrName>ppt_x</p:attrName>
                                        </p:attrNameLst>
                                      </p:cBhvr>
                                      <p:tavLst>
                                        <p:tav tm="0">
                                          <p:val>
                                            <p:strVal val="0-#ppt_w/2"/>
                                          </p:val>
                                        </p:tav>
                                        <p:tav tm="100000">
                                          <p:val>
                                            <p:strVal val="#ppt_x"/>
                                          </p:val>
                                        </p:tav>
                                      </p:tavLst>
                                    </p:anim>
                                    <p:anim calcmode="lin" valueType="num">
                                      <p:cBhvr>
                                        <p:cTn id="32"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125"/>
                                        </p:tgtEl>
                                        <p:attrNameLst>
                                          <p:attrName>style.visibility</p:attrName>
                                        </p:attrNameLst>
                                      </p:cBhvr>
                                      <p:to>
                                        <p:strVal val="visible"/>
                                      </p:to>
                                    </p:set>
                                    <p:anim calcmode="lin" valueType="num">
                                      <p:cBhvr>
                                        <p:cTn id="37" dur="1000" fill="hold"/>
                                        <p:tgtEl>
                                          <p:spTgt spid="125"/>
                                        </p:tgtEl>
                                        <p:attrNameLst>
                                          <p:attrName>ppt_x</p:attrName>
                                        </p:attrNameLst>
                                      </p:cBhvr>
                                      <p:tavLst>
                                        <p:tav tm="0">
                                          <p:val>
                                            <p:strVal val="0-#ppt_w/2"/>
                                          </p:val>
                                        </p:tav>
                                        <p:tav tm="100000">
                                          <p:val>
                                            <p:strVal val="#ppt_x"/>
                                          </p:val>
                                        </p:tav>
                                      </p:tavLst>
                                    </p:anim>
                                    <p:anim calcmode="lin" valueType="num">
                                      <p:cBhvr>
                                        <p:cTn id="38"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126"/>
                                        </p:tgtEl>
                                        <p:attrNameLst>
                                          <p:attrName>style.visibility</p:attrName>
                                        </p:attrNameLst>
                                      </p:cBhvr>
                                      <p:to>
                                        <p:strVal val="visible"/>
                                      </p:to>
                                    </p:set>
                                    <p:anim calcmode="lin" valueType="num">
                                      <p:cBhvr>
                                        <p:cTn id="43" dur="1000" fill="hold"/>
                                        <p:tgtEl>
                                          <p:spTgt spid="126"/>
                                        </p:tgtEl>
                                        <p:attrNameLst>
                                          <p:attrName>ppt_x</p:attrName>
                                        </p:attrNameLst>
                                      </p:cBhvr>
                                      <p:tavLst>
                                        <p:tav tm="0">
                                          <p:val>
                                            <p:strVal val="0-#ppt_w/2"/>
                                          </p:val>
                                        </p:tav>
                                        <p:tav tm="100000">
                                          <p:val>
                                            <p:strVal val="#ppt_x"/>
                                          </p:val>
                                        </p:tav>
                                      </p:tavLst>
                                    </p:anim>
                                    <p:anim calcmode="lin" valueType="num">
                                      <p:cBhvr>
                                        <p:cTn id="44" dur="10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27"/>
                                        </p:tgtEl>
                                        <p:attrNameLst>
                                          <p:attrName>style.visibility</p:attrName>
                                        </p:attrNameLst>
                                      </p:cBhvr>
                                      <p:to>
                                        <p:strVal val="visible"/>
                                      </p:to>
                                    </p:set>
                                    <p:anim calcmode="lin" valueType="num">
                                      <p:cBhvr>
                                        <p:cTn id="49" dur="1000" fill="hold"/>
                                        <p:tgtEl>
                                          <p:spTgt spid="127"/>
                                        </p:tgtEl>
                                        <p:attrNameLst>
                                          <p:attrName>ppt_x</p:attrName>
                                        </p:attrNameLst>
                                      </p:cBhvr>
                                      <p:tavLst>
                                        <p:tav tm="0">
                                          <p:val>
                                            <p:strVal val="0-#ppt_w/2"/>
                                          </p:val>
                                        </p:tav>
                                        <p:tav tm="100000">
                                          <p:val>
                                            <p:strVal val="#ppt_x"/>
                                          </p:val>
                                        </p:tav>
                                      </p:tavLst>
                                    </p:anim>
                                    <p:anim calcmode="lin" valueType="num">
                                      <p:cBhvr>
                                        <p:cTn id="50" dur="10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30"/>
                                        </p:tgtEl>
                                        <p:attrNameLst>
                                          <p:attrName>style.visibility</p:attrName>
                                        </p:attrNameLst>
                                      </p:cBhvr>
                                      <p:to>
                                        <p:strVal val="visible"/>
                                      </p:to>
                                    </p:set>
                                    <p:anim calcmode="lin" valueType="num">
                                      <p:cBhvr>
                                        <p:cTn id="55" dur="1000" fill="hold"/>
                                        <p:tgtEl>
                                          <p:spTgt spid="130"/>
                                        </p:tgtEl>
                                        <p:attrNameLst>
                                          <p:attrName>ppt_x</p:attrName>
                                        </p:attrNameLst>
                                      </p:cBhvr>
                                      <p:tavLst>
                                        <p:tav tm="0">
                                          <p:val>
                                            <p:strVal val="0-#ppt_w/2"/>
                                          </p:val>
                                        </p:tav>
                                        <p:tav tm="100000">
                                          <p:val>
                                            <p:strVal val="#ppt_x"/>
                                          </p:val>
                                        </p:tav>
                                      </p:tavLst>
                                    </p:anim>
                                    <p:anim calcmode="lin" valueType="num">
                                      <p:cBhvr>
                                        <p:cTn id="56" dur="10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iterate>
                                    <p:tmAbs val="0"/>
                                  </p:iterate>
                                  <p:childTnLst>
                                    <p:set>
                                      <p:cBhvr>
                                        <p:cTn id="60" fill="hold"/>
                                        <p:tgtEl>
                                          <p:spTgt spid="131"/>
                                        </p:tgtEl>
                                        <p:attrNameLst>
                                          <p:attrName>style.visibility</p:attrName>
                                        </p:attrNameLst>
                                      </p:cBhvr>
                                      <p:to>
                                        <p:strVal val="visible"/>
                                      </p:to>
                                    </p:set>
                                    <p:anim calcmode="lin" valueType="num">
                                      <p:cBhvr>
                                        <p:cTn id="61" dur="1000" fill="hold"/>
                                        <p:tgtEl>
                                          <p:spTgt spid="131"/>
                                        </p:tgtEl>
                                        <p:attrNameLst>
                                          <p:attrName>ppt_x</p:attrName>
                                        </p:attrNameLst>
                                      </p:cBhvr>
                                      <p:tavLst>
                                        <p:tav tm="0">
                                          <p:val>
                                            <p:strVal val="0-#ppt_w/2"/>
                                          </p:val>
                                        </p:tav>
                                        <p:tav tm="100000">
                                          <p:val>
                                            <p:strVal val="#ppt_x"/>
                                          </p:val>
                                        </p:tav>
                                      </p:tavLst>
                                    </p:anim>
                                    <p:anim calcmode="lin" valueType="num">
                                      <p:cBhvr>
                                        <p:cTn id="62" dur="10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advAuto="0"/>
      <p:bldP spid="121" grpId="0" animBg="1" advAuto="0"/>
      <p:bldP spid="122" grpId="0" animBg="1" advAuto="0"/>
      <p:bldP spid="123" grpId="0" animBg="1" advAuto="0"/>
      <p:bldP spid="124" grpId="0" animBg="1" advAuto="0"/>
      <p:bldP spid="125" grpId="0" animBg="1" advAuto="0"/>
      <p:bldP spid="126" grpId="0" animBg="1" advAuto="0"/>
      <p:bldP spid="127" grpId="0" animBg="1" advAuto="0"/>
      <p:bldP spid="130" grpId="0" animBg="1" advAuto="0"/>
      <p:bldP spid="13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History">
            <a:extLst>
              <a:ext uri="{FF2B5EF4-FFF2-40B4-BE49-F238E27FC236}">
                <a16:creationId xmlns:a16="http://schemas.microsoft.com/office/drawing/2014/main" id="{682B1353-264B-6EAB-2BC0-4CEC66375597}"/>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139" name="Bitcoin was created in 2009 by someone  known as Satoshi Nakamoto.…">
            <a:extLst>
              <a:ext uri="{FF2B5EF4-FFF2-40B4-BE49-F238E27FC236}">
                <a16:creationId xmlns:a16="http://schemas.microsoft.com/office/drawing/2014/main" id="{687298A0-9429-B2A1-A5C2-82C7BB271CA4}"/>
              </a:ext>
            </a:extLst>
          </p:cNvPr>
          <p:cNvSpPr txBox="1">
            <a:spLocks noGrp="1"/>
          </p:cNvSpPr>
          <p:nvPr>
            <p:ph type="body" idx="4294967295"/>
          </p:nvPr>
        </p:nvSpPr>
        <p:spPr>
          <a:xfrm>
            <a:off x="627063" y="2005013"/>
            <a:ext cx="4502150" cy="3106737"/>
          </a:xfrm>
        </p:spPr>
        <p:txBody>
          <a:bodyPr rtlCol="0">
            <a:normAutofit lnSpcReduction="10000"/>
          </a:bodyPr>
          <a:lstStyle/>
          <a:p>
            <a:pPr marL="274320" indent="-228600">
              <a:spcBef>
                <a:spcPts val="400"/>
              </a:spcBef>
              <a:defRPr sz="2000"/>
            </a:pPr>
            <a:r>
              <a:rPr lang="en-US" sz="1500"/>
              <a:t>Bitcoin was created in 2009 by someone </a:t>
            </a:r>
            <a:br>
              <a:rPr lang="en-US" sz="1500"/>
            </a:br>
            <a:r>
              <a:rPr lang="en-US" sz="1500"/>
              <a:t>known as Satoshi Nakamoto.</a:t>
            </a:r>
          </a:p>
          <a:p>
            <a:pPr marL="274320" indent="-228600">
              <a:spcBef>
                <a:spcPts val="400"/>
              </a:spcBef>
              <a:defRPr sz="2000"/>
            </a:pPr>
            <a:r>
              <a:rPr lang="en-US" sz="1500"/>
              <a:t>Does not require the support of a central government or organisation to regulate it, nor a broker to manage payments. </a:t>
            </a:r>
          </a:p>
          <a:p>
            <a:pPr marL="274320" indent="-228600">
              <a:spcBef>
                <a:spcPts val="400"/>
              </a:spcBef>
              <a:defRPr sz="2000"/>
            </a:pPr>
            <a:r>
              <a:rPr lang="en-US" sz="1500"/>
              <a:t>The Bitcoin currency is instead created when users </a:t>
            </a:r>
            <a:r>
              <a:rPr lang="en-US" sz="1500" i="1"/>
              <a:t>mine</a:t>
            </a:r>
            <a:r>
              <a:rPr lang="en-US" sz="1500"/>
              <a:t> for it, using their computers to perform complex calculations through special software. </a:t>
            </a:r>
          </a:p>
          <a:p>
            <a:pPr marL="274320" indent="-228600">
              <a:spcBef>
                <a:spcPts val="500"/>
              </a:spcBef>
              <a:defRPr/>
            </a:pPr>
            <a:r>
              <a:rPr lang="en-US" sz="1500"/>
              <a:t>Bitcoin (BTC) divisible to the 8th decimal place.</a:t>
            </a:r>
          </a:p>
          <a:p>
            <a:pPr marL="274320" indent="-228600">
              <a:spcBef>
                <a:spcPts val="500"/>
              </a:spcBef>
              <a:defRPr/>
            </a:pPr>
            <a:r>
              <a:rPr lang="en-US" sz="1500"/>
              <a:t>BTC can be split into 100,000,000 units. </a:t>
            </a:r>
          </a:p>
          <a:p>
            <a:pPr marL="274320" indent="-228600">
              <a:spcBef>
                <a:spcPts val="500"/>
              </a:spcBef>
              <a:defRPr/>
            </a:pPr>
            <a:r>
              <a:rPr lang="en-US" sz="1500"/>
              <a:t>0.00000001 bitcoin is one Satoshi. </a:t>
            </a:r>
          </a:p>
          <a:p>
            <a:pPr marL="274320" indent="-228600">
              <a:spcBef>
                <a:spcPts val="500"/>
              </a:spcBef>
              <a:defRPr/>
            </a:pPr>
            <a:r>
              <a:rPr lang="en-US" sz="1500"/>
              <a:t>Was Satoshi from the UK? [</a:t>
            </a:r>
            <a:r>
              <a:rPr lang="en-US" sz="1500" u="sng">
                <a:uFill>
                  <a:solidFill>
                    <a:srgbClr val="0000FF"/>
                  </a:solidFill>
                </a:uFill>
                <a:hlinkClick r:id="rId2"/>
              </a:rPr>
              <a:t>here</a:t>
            </a:r>
            <a:r>
              <a:rPr lang="en-US" sz="1500"/>
              <a:t>]</a:t>
            </a:r>
          </a:p>
        </p:txBody>
      </p:sp>
      <p:pic>
        <p:nvPicPr>
          <p:cNvPr id="23555" name="mage result for Satoshi Nakamoto" descr="mage result for Satoshi Nakamoto">
            <a:extLst>
              <a:ext uri="{FF2B5EF4-FFF2-40B4-BE49-F238E27FC236}">
                <a16:creationId xmlns:a16="http://schemas.microsoft.com/office/drawing/2014/main" id="{9DDA7F5F-B056-82FA-D450-695B06328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History">
            <a:extLst>
              <a:ext uri="{FF2B5EF4-FFF2-40B4-BE49-F238E27FC236}">
                <a16:creationId xmlns:a16="http://schemas.microsoft.com/office/drawing/2014/main" id="{14DA0BB7-4AAB-27E6-4D2E-C62A55F9D661}"/>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24578" name="Bitcoin designed to  limit the number of bitcoins  that can ever be created.…">
            <a:extLst>
              <a:ext uri="{FF2B5EF4-FFF2-40B4-BE49-F238E27FC236}">
                <a16:creationId xmlns:a16="http://schemas.microsoft.com/office/drawing/2014/main" id="{B32A6A87-D3A7-D10B-29A9-7B3555EC0653}"/>
              </a:ext>
            </a:extLst>
          </p:cNvPr>
          <p:cNvSpPr>
            <a:spLocks noGrp="1"/>
          </p:cNvSpPr>
          <p:nvPr>
            <p:ph type="body" idx="4294967295"/>
          </p:nvPr>
        </p:nvSpPr>
        <p:spPr>
          <a:xfrm>
            <a:off x="627063" y="2005013"/>
            <a:ext cx="4502150" cy="3106737"/>
          </a:xfrm>
        </p:spPr>
        <p:txBody>
          <a:bodyPr/>
          <a:lstStyle/>
          <a:p>
            <a:pPr marL="290513" indent="-228600">
              <a:spcBef>
                <a:spcPts val="500"/>
              </a:spcBef>
            </a:pPr>
            <a:r>
              <a:rPr lang="en-US" altLang="en-US" sz="1500"/>
              <a:t>Bitcoin designed to  limit the number of bitcoins </a:t>
            </a:r>
            <a:br>
              <a:rPr lang="en-US" altLang="en-US" sz="1500"/>
            </a:br>
            <a:r>
              <a:rPr lang="en-US" altLang="en-US" sz="1500"/>
              <a:t>that can ever be created. </a:t>
            </a:r>
          </a:p>
          <a:p>
            <a:pPr marL="290513" indent="-228600">
              <a:spcBef>
                <a:spcPts val="500"/>
              </a:spcBef>
            </a:pPr>
            <a:r>
              <a:rPr lang="en-US" altLang="en-US" sz="1500"/>
              <a:t>Each transaction then has a reward, and the reward reduces over time, which should reduce the supply of the coins. </a:t>
            </a:r>
          </a:p>
          <a:p>
            <a:pPr marL="290513" indent="-228600">
              <a:spcBef>
                <a:spcPts val="500"/>
              </a:spcBef>
            </a:pPr>
            <a:r>
              <a:rPr lang="en-US" altLang="en-US" sz="1500"/>
              <a:t>In April 2020, the reward for a successful mining process was reduced from 12.5 BTC to 6.25 BTC. This reward will continue to reduce until the currency is forked (and where new parameters are used), or when we reach a saturation level. </a:t>
            </a:r>
          </a:p>
          <a:p>
            <a:pPr marL="290513" indent="-228600">
              <a:spcBef>
                <a:spcPts val="500"/>
              </a:spcBef>
            </a:pPr>
            <a:r>
              <a:rPr lang="en-US" altLang="en-US" sz="1500"/>
              <a:t>Others: Ethereum, Ripple, Litecoin, Monero, Ethereum Classic, Dash, Steem, KiloCoin and Augur.</a:t>
            </a:r>
          </a:p>
        </p:txBody>
      </p:sp>
      <p:pic>
        <p:nvPicPr>
          <p:cNvPr id="24579" name="mage result for Satoshi Nakamoto" descr="mage result for Satoshi Nakamoto">
            <a:extLst>
              <a:ext uri="{FF2B5EF4-FFF2-40B4-BE49-F238E27FC236}">
                <a16:creationId xmlns:a16="http://schemas.microsoft.com/office/drawing/2014/main" id="{A1E88872-3DE9-8810-FEF0-4005C9EF6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480FE5B8-4342-F5F6-2F30-79E10286B39C}"/>
              </a:ext>
            </a:extLst>
          </p:cNvPr>
          <p:cNvSpPr>
            <a:spLocks noGrp="1"/>
          </p:cNvSpPr>
          <p:nvPr>
            <p:ph type="title"/>
          </p:nvPr>
        </p:nvSpPr>
        <p:spPr>
          <a:xfrm>
            <a:off x="0" y="-192088"/>
            <a:ext cx="8229600" cy="952501"/>
          </a:xfrm>
        </p:spPr>
        <p:txBody>
          <a:bodyPr/>
          <a:lstStyle/>
          <a:p>
            <a:r>
              <a:rPr lang="en-US" altLang="en-US"/>
              <a:t>History</a:t>
            </a:r>
          </a:p>
        </p:txBody>
      </p:sp>
      <p:sp>
        <p:nvSpPr>
          <p:cNvPr id="25602" name="Content Placeholder 2">
            <a:extLst>
              <a:ext uri="{FF2B5EF4-FFF2-40B4-BE49-F238E27FC236}">
                <a16:creationId xmlns:a16="http://schemas.microsoft.com/office/drawing/2014/main" id="{99D9D06A-4DD5-7C0C-5CA1-EFF888B75F1A}"/>
              </a:ext>
            </a:extLst>
          </p:cNvPr>
          <p:cNvSpPr>
            <a:spLocks noGrp="1"/>
          </p:cNvSpPr>
          <p:nvPr>
            <p:ph idx="1"/>
          </p:nvPr>
        </p:nvSpPr>
        <p:spPr>
          <a:xfrm>
            <a:off x="0" y="709613"/>
            <a:ext cx="8229600" cy="3771900"/>
          </a:xfrm>
        </p:spPr>
        <p:txBody>
          <a:bodyPr/>
          <a:lstStyle/>
          <a:p>
            <a:r>
              <a:rPr lang="en-GB" altLang="en-US" sz="2600"/>
              <a:t>Bitcoin was created in 2009 by someone </a:t>
            </a:r>
            <a:br>
              <a:rPr lang="en-GB" altLang="en-US" sz="2600"/>
            </a:br>
            <a:r>
              <a:rPr lang="en-GB" altLang="en-US" sz="2600"/>
              <a:t>known as Satoshi Nakamoto.</a:t>
            </a:r>
          </a:p>
          <a:p>
            <a:r>
              <a:rPr lang="en-GB" altLang="en-US" sz="2600"/>
              <a:t>Does not require the support of a central government or organisation to regulate it, nor a broker to manage payments. </a:t>
            </a:r>
          </a:p>
          <a:p>
            <a:r>
              <a:rPr lang="en-GB" altLang="en-US" sz="2600"/>
              <a:t>The Bitcoin currency is instead created when users </a:t>
            </a:r>
            <a:r>
              <a:rPr lang="en-GB" altLang="en-US" sz="2600" i="1"/>
              <a:t>mine</a:t>
            </a:r>
            <a:r>
              <a:rPr lang="en-GB" altLang="en-US" sz="2600"/>
              <a:t> for it, using their computers to perform complex calculations through special software. </a:t>
            </a:r>
          </a:p>
          <a:p>
            <a:r>
              <a:rPr lang="en-GB" altLang="en-US" sz="2800"/>
              <a:t>Bitcoin (BTC) divisible to the 8th decimal place.</a:t>
            </a:r>
          </a:p>
          <a:p>
            <a:r>
              <a:rPr lang="en-GB" altLang="en-US" sz="2800"/>
              <a:t>BTC can be split into 100,000,000 units. </a:t>
            </a:r>
          </a:p>
          <a:p>
            <a:r>
              <a:rPr lang="en-GB" altLang="en-US" sz="2800"/>
              <a:t>0.00000001 bitcoin is one Satoshi. </a:t>
            </a:r>
            <a:endParaRPr lang="en-GB" altLang="en-US" sz="2600"/>
          </a:p>
        </p:txBody>
      </p:sp>
      <p:pic>
        <p:nvPicPr>
          <p:cNvPr id="25603" name="Picture 4" descr="mage result for Satoshi Nakamoto">
            <a:extLst>
              <a:ext uri="{FF2B5EF4-FFF2-40B4-BE49-F238E27FC236}">
                <a16:creationId xmlns:a16="http://schemas.microsoft.com/office/drawing/2014/main" id="{E2DAEA12-0DCC-E8D8-5D4E-FE19F67E3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DBCD3A7-38B3-39BB-AF59-6BA7814474A8}"/>
              </a:ext>
            </a:extLst>
          </p:cNvPr>
          <p:cNvSpPr>
            <a:spLocks noGrp="1"/>
          </p:cNvSpPr>
          <p:nvPr>
            <p:ph type="title"/>
          </p:nvPr>
        </p:nvSpPr>
        <p:spPr>
          <a:xfrm>
            <a:off x="0" y="-192088"/>
            <a:ext cx="8229600" cy="952501"/>
          </a:xfrm>
        </p:spPr>
        <p:txBody>
          <a:bodyPr/>
          <a:lstStyle/>
          <a:p>
            <a:r>
              <a:rPr lang="en-US" altLang="en-US"/>
              <a:t>History</a:t>
            </a:r>
          </a:p>
        </p:txBody>
      </p:sp>
      <p:sp>
        <p:nvSpPr>
          <p:cNvPr id="26626" name="Content Placeholder 2">
            <a:extLst>
              <a:ext uri="{FF2B5EF4-FFF2-40B4-BE49-F238E27FC236}">
                <a16:creationId xmlns:a16="http://schemas.microsoft.com/office/drawing/2014/main" id="{FDC24292-0F79-BF7B-8799-90578F2E55F8}"/>
              </a:ext>
            </a:extLst>
          </p:cNvPr>
          <p:cNvSpPr>
            <a:spLocks noGrp="1"/>
          </p:cNvSpPr>
          <p:nvPr>
            <p:ph idx="1"/>
          </p:nvPr>
        </p:nvSpPr>
        <p:spPr>
          <a:xfrm>
            <a:off x="0" y="554038"/>
            <a:ext cx="8229600" cy="3771900"/>
          </a:xfrm>
        </p:spPr>
        <p:txBody>
          <a:bodyPr/>
          <a:lstStyle/>
          <a:p>
            <a:r>
              <a:rPr lang="en-GB" altLang="en-US" sz="2600"/>
              <a:t>Bitcoin designed to  limit the number of bitcoins </a:t>
            </a:r>
            <a:br>
              <a:rPr lang="en-GB" altLang="en-US" sz="2600"/>
            </a:br>
            <a:r>
              <a:rPr lang="en-GB" altLang="en-US" sz="2600"/>
              <a:t>that can ever be created. </a:t>
            </a:r>
          </a:p>
          <a:p>
            <a:r>
              <a:rPr lang="en-GB" altLang="en-US" sz="2600"/>
              <a:t>Each transaction then has a reward, and the reward reduces over time, which should reduce the supply of the coins. </a:t>
            </a:r>
          </a:p>
          <a:p>
            <a:r>
              <a:rPr lang="en-GB" altLang="en-US" sz="2600"/>
              <a:t>In 2016, the reward for a successful mining process was reduced from 25 BTC to 12.5 BTC. This reward will continue to reduce until the currency is forked (and where new parameters are used), or when we reach a saturation level. </a:t>
            </a:r>
          </a:p>
          <a:p>
            <a:r>
              <a:rPr lang="en-GB" altLang="en-US" sz="2800"/>
              <a:t>Others: Ethereum, Ripple, Litecoin, Monero, Ethereum Classic, Dash, Steem, KiloCoin and Augur.</a:t>
            </a:r>
            <a:endParaRPr lang="en-GB" altLang="en-US" sz="2600"/>
          </a:p>
          <a:p>
            <a:endParaRPr lang="en-US" altLang="en-US" sz="2600"/>
          </a:p>
        </p:txBody>
      </p:sp>
      <p:pic>
        <p:nvPicPr>
          <p:cNvPr id="26627" name="Picture 4" descr="mage result for Satoshi Nakamoto">
            <a:extLst>
              <a:ext uri="{FF2B5EF4-FFF2-40B4-BE49-F238E27FC236}">
                <a16:creationId xmlns:a16="http://schemas.microsoft.com/office/drawing/2014/main" id="{FC6EB342-657F-DE1E-B3DE-221A0278F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TPVERSION" val="2008"/>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EXPANDSHOWBAR" val="True"/>
  <p:tag name="TASKPANEKEY" val="dafbef08-a348-49d7-bea5-b86f92686b8d"/>
  <p:tag name="TPFULLVERSION" val="4.3.2.1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8814</TotalTime>
  <Words>1608</Words>
  <Application>Microsoft Macintosh PowerPoint</Application>
  <PresentationFormat>On-screen Show (16:10)</PresentationFormat>
  <Paragraphs>148</Paragraphs>
  <Slides>40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Arial</vt:lpstr>
      <vt:lpstr>Courier</vt:lpstr>
      <vt:lpstr>Arial Narrow</vt:lpstr>
      <vt:lpstr>Office Theme</vt:lpstr>
      <vt:lpstr>Blockchain and Cryptocurrencies  Cryptocurrencies Bitcoin addresses Blockchain Mining Ethereum Smart Contracts  Prof Bill Buchanan OBE http://asecuritysite.com/ethereum https://asecuritysite.com/blockchain/ </vt:lpstr>
      <vt:lpstr>Payments</vt:lpstr>
      <vt:lpstr>Who is 15 years old?</vt:lpstr>
      <vt:lpstr>The Most Profitable Crime?</vt:lpstr>
      <vt:lpstr>Dear 21st Century …</vt:lpstr>
      <vt:lpstr>History</vt:lpstr>
      <vt:lpstr>History</vt:lpstr>
      <vt:lpstr>History</vt:lpstr>
      <vt:lpstr>History</vt:lpstr>
      <vt:lpstr>Genesis Record</vt:lpstr>
      <vt:lpstr>Big accounts</vt:lpstr>
      <vt:lpstr>Genesis Record</vt:lpstr>
      <vt:lpstr>Bitcoin transactions and valuation</vt:lpstr>
      <vt:lpstr>Bitcoin trading volume</vt:lpstr>
      <vt:lpstr>Blockchain and Cryptocurrencies  Cryptocurrencies Bitcoin addresses Blockchain Mining Ethereum Smart Contracts  Prof Bill Buchanan OBE http://asecuritysite.com/ethereum https://asecuritysite.com/blockchain/ </vt:lpstr>
      <vt:lpstr>Bitcoin Wallet and Addresses</vt:lpstr>
      <vt:lpstr>PowerPoint Presentation</vt:lpstr>
      <vt:lpstr>PowerPoint Presentation</vt:lpstr>
      <vt:lpstr>PowerPoint Presentation</vt:lpstr>
      <vt:lpstr>Bitcoin transaction</vt:lpstr>
      <vt:lpstr>Blockchain and Cryptocurrencies  Cryptocurrencies Bitcoin addresses Blockchain Mining Ethereum Smart Contracts  Prof Bill Buchanan OBE http://asecuritysite.com/ethereum https://asecuritysite.com/blockchain/ </vt:lpstr>
      <vt:lpstr>Mining process</vt:lpstr>
      <vt:lpstr>Successful miners (2023 and 2018)</vt:lpstr>
      <vt:lpstr>Hash Rate TH/s</vt:lpstr>
      <vt:lpstr>Mining Processes</vt:lpstr>
      <vt:lpstr>Blocks</vt:lpstr>
      <vt:lpstr>Blockchain and Cryptocurrencies  Cryptocurrencies Bitcoin addresses Blockchain Mining Ethereum Smart Contracts  Prof Bill Buchanan OBE http://asecuritysite.com/ethereum https://asecuritysite.com/blockchain/ </vt:lpstr>
      <vt:lpstr>History</vt:lpstr>
      <vt:lpstr>Ethereum setup</vt:lpstr>
      <vt:lpstr>Gas</vt:lpstr>
      <vt:lpstr>Gas</vt:lpstr>
      <vt:lpstr>Gas</vt:lpstr>
      <vt:lpstr>Gas</vt:lpstr>
      <vt:lpstr>Gas</vt:lpstr>
      <vt:lpstr>Blockchain and Cryptocurrencies  Cryptocurrencies Bitcoin addresses Blockchain Mining Ethereum Smart Contracts  Prof Bill Buchanan OBE http://asecuritysite.com/ethereum https://asecuritysite.com/blockchain/ </vt:lpstr>
      <vt:lpstr>Smart Contract</vt:lpstr>
      <vt:lpstr>PowerPoint Presentation</vt:lpstr>
      <vt:lpstr>Compile with Solidity</vt:lpstr>
      <vt:lpstr>Hyperledger Fabric</vt:lpstr>
      <vt:lpstr>Blockchain and Cryptocurrencies  Cryptocurrencies Bitcoin addresses Blockchain Mining Ethereum Smart Contracts  Prof Bill Buchanan OBE http://asecuritysite.com/ethereum https://asecuritysite.com/blockchain/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edinsiaf</dc:creator>
  <cp:lastModifiedBy>Buchanan, Bill</cp:lastModifiedBy>
  <cp:revision>178</cp:revision>
  <cp:lastPrinted>2017-10-09T13:29:52Z</cp:lastPrinted>
  <dcterms:created xsi:type="dcterms:W3CDTF">2012-09-04T19:54:08Z</dcterms:created>
  <dcterms:modified xsi:type="dcterms:W3CDTF">2024-04-08T18:28:08Z</dcterms:modified>
</cp:coreProperties>
</file>